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70" r:id="rId4"/>
    <p:sldId id="259" r:id="rId5"/>
    <p:sldId id="260" r:id="rId6"/>
    <p:sldId id="263" r:id="rId7"/>
    <p:sldId id="264" r:id="rId8"/>
    <p:sldId id="265" r:id="rId9"/>
    <p:sldId id="271" r:id="rId10"/>
    <p:sldId id="272" r:id="rId11"/>
    <p:sldId id="273"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70"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3E316053-AEAF-40C0-8942-202512EBBBAC}" type="datetimeFigureOut">
              <a:rPr lang="fr-FR" smtClean="0"/>
              <a:pPr/>
              <a:t>19/08/2014</a:t>
            </a:fld>
            <a:endParaRPr lang="fr-F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CB402234-E643-45E9-85FA-1AEB76CA9B52}" type="slidenum">
              <a:rPr lang="fr-FR" smtClean="0"/>
              <a:pPr/>
              <a:t>‹#›</a:t>
            </a:fld>
            <a:endParaRPr lang="fr-FR"/>
          </a:p>
        </p:txBody>
      </p:sp>
      <p:sp>
        <p:nvSpPr>
          <p:cNvPr id="15" name="Footer Placeholder 14"/>
          <p:cNvSpPr>
            <a:spLocks noGrp="1"/>
          </p:cNvSpPr>
          <p:nvPr>
            <p:ph type="ftr" sz="quarter" idx="12"/>
          </p:nvPr>
        </p:nvSpPr>
        <p:spPr>
          <a:xfrm>
            <a:off x="3581400" y="6296248"/>
            <a:ext cx="2820987" cy="152400"/>
          </a:xfrm>
        </p:spPr>
        <p:txBody>
          <a:bodyPr/>
          <a:lstStyle/>
          <a:p>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3E316053-AEAF-40C0-8942-202512EBBBAC}" type="datetimeFigureOut">
              <a:rPr lang="fr-FR" smtClean="0"/>
              <a:pPr/>
              <a:t>19/08/2014</a:t>
            </a:fld>
            <a:endParaRPr lang="fr-FR"/>
          </a:p>
        </p:txBody>
      </p:sp>
      <p:sp>
        <p:nvSpPr>
          <p:cNvPr id="14" name="Slide Number Placeholder 13"/>
          <p:cNvSpPr>
            <a:spLocks noGrp="1"/>
          </p:cNvSpPr>
          <p:nvPr>
            <p:ph type="sldNum" sz="quarter" idx="11"/>
          </p:nvPr>
        </p:nvSpPr>
        <p:spPr/>
        <p:txBody>
          <a:bodyPr/>
          <a:lstStyle/>
          <a:p>
            <a:fld id="{CB402234-E643-45E9-85FA-1AEB76CA9B52}" type="slidenum">
              <a:rPr lang="fr-FR" smtClean="0"/>
              <a:pPr/>
              <a:t>‹#›</a:t>
            </a:fld>
            <a:endParaRPr lang="fr-FR"/>
          </a:p>
        </p:txBody>
      </p:sp>
      <p:sp>
        <p:nvSpPr>
          <p:cNvPr id="15" name="Footer Placeholder 14"/>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3E316053-AEAF-40C0-8942-202512EBBBAC}" type="datetimeFigureOut">
              <a:rPr lang="fr-FR" smtClean="0"/>
              <a:pPr/>
              <a:t>19/08/2014</a:t>
            </a:fld>
            <a:endParaRPr lang="fr-FR"/>
          </a:p>
        </p:txBody>
      </p:sp>
      <p:sp>
        <p:nvSpPr>
          <p:cNvPr id="14" name="Slide Number Placeholder 13"/>
          <p:cNvSpPr>
            <a:spLocks noGrp="1"/>
          </p:cNvSpPr>
          <p:nvPr>
            <p:ph type="sldNum" sz="quarter" idx="11"/>
          </p:nvPr>
        </p:nvSpPr>
        <p:spPr/>
        <p:txBody>
          <a:bodyPr/>
          <a:lstStyle/>
          <a:p>
            <a:fld id="{CB402234-E643-45E9-85FA-1AEB76CA9B52}" type="slidenum">
              <a:rPr lang="fr-FR" smtClean="0"/>
              <a:pPr/>
              <a:t>‹#›</a:t>
            </a:fld>
            <a:endParaRPr lang="fr-FR"/>
          </a:p>
        </p:txBody>
      </p:sp>
      <p:sp>
        <p:nvSpPr>
          <p:cNvPr id="15" name="Footer Placeholder 14"/>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3E316053-AEAF-40C0-8942-202512EBBBAC}" type="datetimeFigureOut">
              <a:rPr lang="fr-FR" smtClean="0"/>
              <a:pPr/>
              <a:t>19/08/2014</a:t>
            </a:fld>
            <a:endParaRPr lang="fr-FR"/>
          </a:p>
        </p:txBody>
      </p:sp>
      <p:sp>
        <p:nvSpPr>
          <p:cNvPr id="11" name="Slide Number Placeholder 10"/>
          <p:cNvSpPr>
            <a:spLocks noGrp="1"/>
          </p:cNvSpPr>
          <p:nvPr>
            <p:ph type="sldNum" sz="quarter" idx="11"/>
          </p:nvPr>
        </p:nvSpPr>
        <p:spPr/>
        <p:txBody>
          <a:bodyPr/>
          <a:lstStyle/>
          <a:p>
            <a:fld id="{CB402234-E643-45E9-85FA-1AEB76CA9B52}" type="slidenum">
              <a:rPr lang="fr-FR" smtClean="0"/>
              <a:pPr/>
              <a:t>‹#›</a:t>
            </a:fld>
            <a:endParaRPr lang="fr-FR"/>
          </a:p>
        </p:txBody>
      </p:sp>
      <p:sp>
        <p:nvSpPr>
          <p:cNvPr id="12" name="Footer Placeholder 11"/>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3E316053-AEAF-40C0-8942-202512EBBBAC}" type="datetimeFigureOut">
              <a:rPr lang="fr-FR" smtClean="0"/>
              <a:pPr/>
              <a:t>19/08/2014</a:t>
            </a:fld>
            <a:endParaRPr lang="fr-FR"/>
          </a:p>
        </p:txBody>
      </p:sp>
      <p:sp>
        <p:nvSpPr>
          <p:cNvPr id="13" name="Slide Number Placeholder 12"/>
          <p:cNvSpPr>
            <a:spLocks noGrp="1"/>
          </p:cNvSpPr>
          <p:nvPr>
            <p:ph type="sldNum" sz="quarter" idx="11"/>
          </p:nvPr>
        </p:nvSpPr>
        <p:spPr>
          <a:xfrm>
            <a:off x="4116388" y="6400800"/>
            <a:ext cx="533400" cy="152400"/>
          </a:xfrm>
        </p:spPr>
        <p:txBody>
          <a:bodyPr/>
          <a:lstStyle/>
          <a:p>
            <a:fld id="{CB402234-E643-45E9-85FA-1AEB76CA9B52}" type="slidenum">
              <a:rPr lang="fr-FR" smtClean="0"/>
              <a:pPr/>
              <a:t>‹#›</a:t>
            </a:fld>
            <a:endParaRPr lang="fr-FR"/>
          </a:p>
        </p:txBody>
      </p:sp>
      <p:sp>
        <p:nvSpPr>
          <p:cNvPr id="14" name="Footer Placeholder 13"/>
          <p:cNvSpPr>
            <a:spLocks noGrp="1"/>
          </p:cNvSpPr>
          <p:nvPr>
            <p:ph type="ftr" sz="quarter" idx="12"/>
          </p:nvPr>
        </p:nvSpPr>
        <p:spPr>
          <a:xfrm>
            <a:off x="838200" y="6296248"/>
            <a:ext cx="2820987" cy="152400"/>
          </a:xfrm>
        </p:spPr>
        <p:txBody>
          <a:bodyPr/>
          <a:lstStyle/>
          <a:p>
            <a:endParaRPr lang="fr-F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3E316053-AEAF-40C0-8942-202512EBBBAC}" type="datetimeFigureOut">
              <a:rPr lang="fr-FR" smtClean="0"/>
              <a:pPr/>
              <a:t>19/08/2014</a:t>
            </a:fld>
            <a:endParaRPr lang="fr-FR"/>
          </a:p>
        </p:txBody>
      </p:sp>
      <p:sp>
        <p:nvSpPr>
          <p:cNvPr id="13" name="Slide Number Placeholder 12"/>
          <p:cNvSpPr>
            <a:spLocks noGrp="1"/>
          </p:cNvSpPr>
          <p:nvPr>
            <p:ph type="sldNum" sz="quarter" idx="11"/>
          </p:nvPr>
        </p:nvSpPr>
        <p:spPr/>
        <p:txBody>
          <a:bodyPr/>
          <a:lstStyle/>
          <a:p>
            <a:fld id="{CB402234-E643-45E9-85FA-1AEB76CA9B52}" type="slidenum">
              <a:rPr lang="fr-FR" smtClean="0"/>
              <a:pPr/>
              <a:t>‹#›</a:t>
            </a:fld>
            <a:endParaRPr lang="fr-FR"/>
          </a:p>
        </p:txBody>
      </p:sp>
      <p:sp>
        <p:nvSpPr>
          <p:cNvPr id="14" name="Footer Placeholder 13"/>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3E316053-AEAF-40C0-8942-202512EBBBAC}" type="datetimeFigureOut">
              <a:rPr lang="fr-FR" smtClean="0"/>
              <a:pPr/>
              <a:t>19/08/2014</a:t>
            </a:fld>
            <a:endParaRPr lang="fr-FR"/>
          </a:p>
        </p:txBody>
      </p:sp>
      <p:sp>
        <p:nvSpPr>
          <p:cNvPr id="14" name="Slide Number Placeholder 13"/>
          <p:cNvSpPr>
            <a:spLocks noGrp="1"/>
          </p:cNvSpPr>
          <p:nvPr>
            <p:ph type="sldNum" sz="quarter" idx="11"/>
          </p:nvPr>
        </p:nvSpPr>
        <p:spPr/>
        <p:txBody>
          <a:bodyPr/>
          <a:lstStyle/>
          <a:p>
            <a:fld id="{CB402234-E643-45E9-85FA-1AEB76CA9B52}" type="slidenum">
              <a:rPr lang="fr-FR" smtClean="0"/>
              <a:pPr/>
              <a:t>‹#›</a:t>
            </a:fld>
            <a:endParaRPr lang="fr-FR"/>
          </a:p>
        </p:txBody>
      </p:sp>
      <p:sp>
        <p:nvSpPr>
          <p:cNvPr id="16" name="Footer Placeholder 15"/>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3E316053-AEAF-40C0-8942-202512EBBBAC}" type="datetimeFigureOut">
              <a:rPr lang="fr-FR" smtClean="0"/>
              <a:pPr/>
              <a:t>19/08/2014</a:t>
            </a:fld>
            <a:endParaRPr lang="fr-FR"/>
          </a:p>
        </p:txBody>
      </p:sp>
      <p:sp>
        <p:nvSpPr>
          <p:cNvPr id="10" name="Slide Number Placeholder 9"/>
          <p:cNvSpPr>
            <a:spLocks noGrp="1"/>
          </p:cNvSpPr>
          <p:nvPr>
            <p:ph type="sldNum" sz="quarter" idx="11"/>
          </p:nvPr>
        </p:nvSpPr>
        <p:spPr/>
        <p:txBody>
          <a:bodyPr/>
          <a:lstStyle/>
          <a:p>
            <a:fld id="{CB402234-E643-45E9-85FA-1AEB76CA9B52}" type="slidenum">
              <a:rPr lang="fr-FR" smtClean="0"/>
              <a:pPr/>
              <a:t>‹#›</a:t>
            </a:fld>
            <a:endParaRPr lang="fr-FR"/>
          </a:p>
        </p:txBody>
      </p:sp>
      <p:sp>
        <p:nvSpPr>
          <p:cNvPr id="11" name="Footer Placeholder 10"/>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E316053-AEAF-40C0-8942-202512EBBBAC}" type="datetimeFigureOut">
              <a:rPr lang="fr-FR" smtClean="0"/>
              <a:pPr/>
              <a:t>19/08/2014</a:t>
            </a:fld>
            <a:endParaRPr lang="fr-FR"/>
          </a:p>
        </p:txBody>
      </p:sp>
      <p:sp>
        <p:nvSpPr>
          <p:cNvPr id="9" name="Slide Number Placeholder 8"/>
          <p:cNvSpPr>
            <a:spLocks noGrp="1"/>
          </p:cNvSpPr>
          <p:nvPr>
            <p:ph type="sldNum" sz="quarter" idx="11"/>
          </p:nvPr>
        </p:nvSpPr>
        <p:spPr/>
        <p:txBody>
          <a:bodyPr/>
          <a:lstStyle/>
          <a:p>
            <a:fld id="{CB402234-E643-45E9-85FA-1AEB76CA9B52}" type="slidenum">
              <a:rPr lang="fr-FR" smtClean="0"/>
              <a:pPr/>
              <a:t>‹#›</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E316053-AEAF-40C0-8942-202512EBBBAC}" type="datetimeFigureOut">
              <a:rPr lang="fr-FR" smtClean="0"/>
              <a:pPr/>
              <a:t>19/08/2014</a:t>
            </a:fld>
            <a:endParaRPr lang="fr-FR"/>
          </a:p>
        </p:txBody>
      </p:sp>
      <p:sp>
        <p:nvSpPr>
          <p:cNvPr id="16" name="Slide Number Placeholder 15"/>
          <p:cNvSpPr>
            <a:spLocks noGrp="1"/>
          </p:cNvSpPr>
          <p:nvPr>
            <p:ph type="sldNum" sz="quarter" idx="11"/>
          </p:nvPr>
        </p:nvSpPr>
        <p:spPr/>
        <p:txBody>
          <a:bodyPr/>
          <a:lstStyle/>
          <a:p>
            <a:fld id="{CB402234-E643-45E9-85FA-1AEB76CA9B52}" type="slidenum">
              <a:rPr lang="fr-FR" smtClean="0"/>
              <a:pPr/>
              <a:t>‹#›</a:t>
            </a:fld>
            <a:endParaRPr lang="fr-FR"/>
          </a:p>
        </p:txBody>
      </p:sp>
      <p:sp>
        <p:nvSpPr>
          <p:cNvPr id="17" name="Footer Placeholder 16"/>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3E316053-AEAF-40C0-8942-202512EBBBAC}" type="datetimeFigureOut">
              <a:rPr lang="fr-FR" smtClean="0"/>
              <a:pPr/>
              <a:t>19/08/2014</a:t>
            </a:fld>
            <a:endParaRPr lang="fr-FR"/>
          </a:p>
        </p:txBody>
      </p:sp>
      <p:sp>
        <p:nvSpPr>
          <p:cNvPr id="17" name="Slide Number Placeholder 16"/>
          <p:cNvSpPr>
            <a:spLocks noGrp="1"/>
          </p:cNvSpPr>
          <p:nvPr>
            <p:ph type="sldNum" sz="quarter" idx="11"/>
          </p:nvPr>
        </p:nvSpPr>
        <p:spPr/>
        <p:txBody>
          <a:bodyPr/>
          <a:lstStyle/>
          <a:p>
            <a:fld id="{CB402234-E643-45E9-85FA-1AEB76CA9B52}" type="slidenum">
              <a:rPr lang="fr-FR" smtClean="0"/>
              <a:pPr/>
              <a:t>‹#›</a:t>
            </a:fld>
            <a:endParaRPr lang="fr-FR"/>
          </a:p>
        </p:txBody>
      </p:sp>
      <p:sp>
        <p:nvSpPr>
          <p:cNvPr id="18" name="Footer Placeholder 17"/>
          <p:cNvSpPr>
            <a:spLocks noGrp="1"/>
          </p:cNvSpPr>
          <p:nvPr>
            <p:ph type="ftr" sz="quarter" idx="12"/>
          </p:nvPr>
        </p:nvSpPr>
        <p:spPr/>
        <p:txBody>
          <a:bodyPr/>
          <a:lstStyle/>
          <a:p>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CB402234-E643-45E9-85FA-1AEB76CA9B52}" type="slidenum">
              <a:rPr lang="fr-FR" smtClean="0"/>
              <a:pPr/>
              <a:t>‹#›</a:t>
            </a:fld>
            <a:endParaRPr lang="fr-F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E316053-AEAF-40C0-8942-202512EBBBAC}" type="datetimeFigureOut">
              <a:rPr lang="fr-FR" smtClean="0"/>
              <a:pPr/>
              <a:t>19/08/2014</a:t>
            </a:fld>
            <a:endParaRPr lang="fr-F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3573016"/>
            <a:ext cx="6868344" cy="2133600"/>
          </a:xfrm>
        </p:spPr>
        <p:txBody>
          <a:bodyPr>
            <a:noAutofit/>
          </a:bodyPr>
          <a:lstStyle/>
          <a:p>
            <a:pPr algn="ctr"/>
            <a:r>
              <a:rPr lang="en-US" sz="2800" b="1" i="1" dirty="0"/>
              <a:t>Tunisian Women: </a:t>
            </a:r>
            <a:endParaRPr lang="en-US" sz="2800" b="1" i="1" dirty="0" smtClean="0"/>
          </a:p>
          <a:p>
            <a:pPr algn="ctr"/>
            <a:r>
              <a:rPr lang="en-US" sz="2800" b="1" i="1" dirty="0"/>
              <a:t>P</a:t>
            </a:r>
            <a:r>
              <a:rPr lang="en-US" sz="2800" b="1" i="1" dirty="0" smtClean="0"/>
              <a:t>olitical </a:t>
            </a:r>
            <a:r>
              <a:rPr lang="en-US" sz="2800" b="1" i="1" dirty="0"/>
              <a:t>role, </a:t>
            </a:r>
            <a:r>
              <a:rPr lang="en-US" sz="2800" b="1" i="1" dirty="0" smtClean="0"/>
              <a:t>Gains </a:t>
            </a:r>
            <a:r>
              <a:rPr lang="en-US" sz="2800" b="1" i="1" dirty="0"/>
              <a:t>and </a:t>
            </a:r>
            <a:r>
              <a:rPr lang="en-US" sz="2800" b="1" i="1" dirty="0" smtClean="0"/>
              <a:t>Challenges</a:t>
            </a:r>
          </a:p>
          <a:p>
            <a:pPr algn="ctr"/>
            <a:r>
              <a:rPr lang="en-US" sz="2000" b="1" i="1" dirty="0" smtClean="0"/>
              <a:t>Prepared and presented by </a:t>
            </a:r>
            <a:r>
              <a:rPr lang="en-US" sz="2000" b="1" i="1" dirty="0" err="1" smtClean="0"/>
              <a:t>Basma</a:t>
            </a:r>
            <a:r>
              <a:rPr lang="en-US" sz="2000" b="1" i="1" dirty="0" smtClean="0"/>
              <a:t> </a:t>
            </a:r>
            <a:r>
              <a:rPr lang="en-US" sz="2000" b="1" i="1" dirty="0" err="1" smtClean="0"/>
              <a:t>Soudani</a:t>
            </a:r>
            <a:r>
              <a:rPr lang="en-US" sz="2000" b="1" i="1" dirty="0" smtClean="0"/>
              <a:t> </a:t>
            </a:r>
            <a:r>
              <a:rPr lang="en-US" sz="2000" b="1" i="1" dirty="0" err="1" smtClean="0"/>
              <a:t>Belhadj</a:t>
            </a:r>
            <a:r>
              <a:rPr lang="en-US" sz="2000" b="1" i="1" dirty="0" smtClean="0"/>
              <a:t> (President  and founder of LET)</a:t>
            </a:r>
          </a:p>
          <a:p>
            <a:pPr algn="ctr"/>
            <a:r>
              <a:rPr lang="en-US" sz="2000" b="1" i="1" dirty="0" smtClean="0"/>
              <a:t> and </a:t>
            </a:r>
          </a:p>
          <a:p>
            <a:pPr algn="ctr"/>
            <a:r>
              <a:rPr lang="en-US" sz="2000" b="1" i="1" dirty="0" err="1" smtClean="0"/>
              <a:t>Najla</a:t>
            </a:r>
            <a:r>
              <a:rPr lang="en-US" sz="2000" b="1" i="1" dirty="0" smtClean="0"/>
              <a:t> Abbes  (board member and co-founder of LET)</a:t>
            </a:r>
            <a:endParaRPr lang="fr-FR" sz="2000" dirty="0"/>
          </a:p>
        </p:txBody>
      </p:sp>
      <p:sp>
        <p:nvSpPr>
          <p:cNvPr id="2" name="Titre 1"/>
          <p:cNvSpPr>
            <a:spLocks noGrp="1"/>
          </p:cNvSpPr>
          <p:nvPr>
            <p:ph type="title"/>
          </p:nvPr>
        </p:nvSpPr>
        <p:spPr>
          <a:xfrm>
            <a:off x="0" y="1412776"/>
            <a:ext cx="6804248" cy="2133600"/>
          </a:xfrm>
        </p:spPr>
        <p:txBody>
          <a:bodyPr>
            <a:normAutofit/>
          </a:bodyPr>
          <a:lstStyle/>
          <a:p>
            <a:pPr algn="ctr"/>
            <a:r>
              <a:rPr lang="fr-FR" sz="3600" b="1" dirty="0" smtClean="0">
                <a:solidFill>
                  <a:srgbClr val="002060"/>
                </a:solidFill>
              </a:rPr>
              <a:t>League of </a:t>
            </a:r>
            <a:r>
              <a:rPr lang="fr-FR" sz="3600" b="1" dirty="0" err="1" smtClean="0">
                <a:solidFill>
                  <a:srgbClr val="002060"/>
                </a:solidFill>
              </a:rPr>
              <a:t>Tunisian</a:t>
            </a:r>
            <a:r>
              <a:rPr lang="fr-FR" sz="3600" b="1" dirty="0" smtClean="0">
                <a:solidFill>
                  <a:srgbClr val="002060"/>
                </a:solidFill>
              </a:rPr>
              <a:t> </a:t>
            </a:r>
            <a:r>
              <a:rPr lang="fr-FR" sz="3600" b="1" dirty="0" err="1" smtClean="0">
                <a:solidFill>
                  <a:srgbClr val="002060"/>
                </a:solidFill>
              </a:rPr>
              <a:t>Women</a:t>
            </a:r>
            <a:r>
              <a:rPr lang="fr-FR" sz="3600" b="1" dirty="0" smtClean="0">
                <a:solidFill>
                  <a:srgbClr val="002060"/>
                </a:solidFill>
              </a:rPr>
              <a:t> </a:t>
            </a:r>
            <a:r>
              <a:rPr lang="fr-FR" sz="3600" b="1" dirty="0" err="1" smtClean="0">
                <a:solidFill>
                  <a:srgbClr val="002060"/>
                </a:solidFill>
              </a:rPr>
              <a:t>Voters</a:t>
            </a:r>
            <a:r>
              <a:rPr lang="fr-FR" sz="3600" b="1" dirty="0">
                <a:solidFill>
                  <a:srgbClr val="002060"/>
                </a:solidFill>
              </a:rPr>
              <a:t/>
            </a:r>
            <a:br>
              <a:rPr lang="fr-FR" sz="3600" b="1" dirty="0">
                <a:solidFill>
                  <a:srgbClr val="002060"/>
                </a:solidFill>
              </a:rPr>
            </a:br>
            <a:r>
              <a:rPr lang="fr-FR" sz="1600" b="1" dirty="0" smtClean="0">
                <a:solidFill>
                  <a:srgbClr val="002060"/>
                </a:solidFill>
              </a:rPr>
              <a:t>(Ligue des Electrices Tunisiennes, LET)</a:t>
            </a:r>
            <a:br>
              <a:rPr lang="fr-FR" sz="1600" b="1" dirty="0" smtClean="0">
                <a:solidFill>
                  <a:srgbClr val="002060"/>
                </a:solidFill>
              </a:rPr>
            </a:br>
            <a:r>
              <a:rPr lang="fr-FR" sz="1600" b="1" dirty="0">
                <a:solidFill>
                  <a:srgbClr val="002060"/>
                </a:solidFill>
              </a:rPr>
              <a:t/>
            </a:r>
            <a:br>
              <a:rPr lang="fr-FR" sz="1600" b="1" dirty="0">
                <a:solidFill>
                  <a:srgbClr val="002060"/>
                </a:solidFill>
              </a:rPr>
            </a:br>
            <a:endParaRPr lang="fr-FR" sz="1600" b="1" dirty="0">
              <a:solidFill>
                <a:srgbClr val="002060"/>
              </a:solidFill>
            </a:endParaRPr>
          </a:p>
        </p:txBody>
      </p:sp>
      <p:pic>
        <p:nvPicPr>
          <p:cNvPr id="4" name="Image 1"/>
          <p:cNvPicPr/>
          <p:nvPr/>
        </p:nvPicPr>
        <p:blipFill>
          <a:blip r:embed="rId2" cstate="print"/>
          <a:srcRect/>
          <a:stretch>
            <a:fillRect/>
          </a:stretch>
        </p:blipFill>
        <p:spPr bwMode="auto">
          <a:xfrm>
            <a:off x="179512" y="0"/>
            <a:ext cx="1584176"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p:nvPr/>
        </p:nvSpPr>
        <p:spPr>
          <a:xfrm>
            <a:off x="251520" y="476672"/>
            <a:ext cx="4572000" cy="6186309"/>
          </a:xfrm>
          <a:prstGeom prst="rect">
            <a:avLst/>
          </a:prstGeom>
        </p:spPr>
        <p:txBody>
          <a:bodyPr>
            <a:spAutoFit/>
          </a:bodyPr>
          <a:lstStyle/>
          <a:p>
            <a:pPr algn="ctr"/>
            <a:r>
              <a:rPr lang="en-US" b="1" i="1" dirty="0" smtClean="0">
                <a:solidFill>
                  <a:srgbClr val="002060"/>
                </a:solidFill>
              </a:rPr>
              <a:t>The new electoral lists for the legislative elections October 26</a:t>
            </a:r>
            <a:r>
              <a:rPr lang="en-US" b="1" i="1" baseline="30000" dirty="0" smtClean="0">
                <a:solidFill>
                  <a:srgbClr val="002060"/>
                </a:solidFill>
              </a:rPr>
              <a:t>th</a:t>
            </a:r>
            <a:r>
              <a:rPr lang="en-US" b="1" i="1" dirty="0" smtClean="0">
                <a:solidFill>
                  <a:srgbClr val="002060"/>
                </a:solidFill>
              </a:rPr>
              <a:t>, 2014</a:t>
            </a:r>
            <a:endParaRPr lang="en-US" dirty="0" smtClean="0"/>
          </a:p>
          <a:p>
            <a:endParaRPr lang="en-US" dirty="0"/>
          </a:p>
          <a:p>
            <a:r>
              <a:rPr lang="en-US" dirty="0" smtClean="0"/>
              <a:t>The </a:t>
            </a:r>
            <a:r>
              <a:rPr lang="en-US" dirty="0"/>
              <a:t>first test for the implementation of parity in the constitution was the electoral law.</a:t>
            </a:r>
          </a:p>
          <a:p>
            <a:r>
              <a:rPr lang="en-US" dirty="0"/>
              <a:t>The electoral law kept the gender alternation in the electoral law while rejecting the adoption of the parity horizontally, i.e.: at the level of the heads of lists.</a:t>
            </a:r>
          </a:p>
          <a:p>
            <a:r>
              <a:rPr lang="en-US" dirty="0"/>
              <a:t>March,8</a:t>
            </a:r>
            <a:r>
              <a:rPr lang="en-US" baseline="30000" dirty="0"/>
              <a:t>th</a:t>
            </a:r>
            <a:r>
              <a:rPr lang="en-US" dirty="0"/>
              <a:t>  2014, during the International Women’s Day, feminist associations headed by LET and ATFD, presented a chart to the heads of different political parties asking them to sign a chart promising the adoption of the principle of parity horizontally and vertically in all their lists. </a:t>
            </a:r>
          </a:p>
          <a:p>
            <a:r>
              <a:rPr lang="en-US" dirty="0"/>
              <a:t>Only the party </a:t>
            </a:r>
            <a:r>
              <a:rPr lang="en-US" dirty="0" err="1"/>
              <a:t>Nidaa</a:t>
            </a:r>
            <a:r>
              <a:rPr lang="en-US" dirty="0"/>
              <a:t> Tunis, through its secretary general signed the chart, but surprisingly, that party presented only one list headed by a woman out of its 25 electoral lists. The rest of the parties presented between 1 and 3 lists headed by women.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4664"/>
            <a:ext cx="365760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502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272808" cy="5601533"/>
          </a:xfrm>
          <a:prstGeom prst="rect">
            <a:avLst/>
          </a:prstGeom>
        </p:spPr>
        <p:txBody>
          <a:bodyPr wrap="square">
            <a:spAutoFit/>
          </a:bodyPr>
          <a:lstStyle/>
          <a:p>
            <a:endParaRPr lang="en-US" sz="2800" b="1" i="1" dirty="0" smtClean="0">
              <a:solidFill>
                <a:srgbClr val="002060"/>
              </a:solidFill>
            </a:endParaRPr>
          </a:p>
          <a:p>
            <a:r>
              <a:rPr lang="en-US" sz="2400" b="1" i="1" dirty="0" smtClean="0">
                <a:solidFill>
                  <a:srgbClr val="002060"/>
                </a:solidFill>
              </a:rPr>
              <a:t>Women’s political rights between theory and practice</a:t>
            </a:r>
          </a:p>
          <a:p>
            <a:endParaRPr lang="en-US" dirty="0" smtClean="0"/>
          </a:p>
          <a:p>
            <a:r>
              <a:rPr lang="en-US" dirty="0"/>
              <a:t>Article 34: </a:t>
            </a:r>
          </a:p>
          <a:p>
            <a:r>
              <a:rPr lang="en-US" dirty="0" smtClean="0"/>
              <a:t>“The </a:t>
            </a:r>
            <a:r>
              <a:rPr lang="en-US" dirty="0"/>
              <a:t>rights </a:t>
            </a:r>
            <a:r>
              <a:rPr lang="en-US" dirty="0" smtClean="0"/>
              <a:t>to elect, </a:t>
            </a:r>
            <a:r>
              <a:rPr lang="en-US" dirty="0"/>
              <a:t>to vote and to </a:t>
            </a:r>
            <a:r>
              <a:rPr lang="en-US" dirty="0" smtClean="0"/>
              <a:t>run </a:t>
            </a:r>
            <a:r>
              <a:rPr lang="en-US" dirty="0"/>
              <a:t>for </a:t>
            </a:r>
            <a:r>
              <a:rPr lang="en-US" dirty="0" smtClean="0"/>
              <a:t>elections </a:t>
            </a:r>
            <a:r>
              <a:rPr lang="en-US" dirty="0"/>
              <a:t>are guaranteed </a:t>
            </a:r>
            <a:r>
              <a:rPr lang="en-US" dirty="0" smtClean="0"/>
              <a:t>in</a:t>
            </a:r>
            <a:endParaRPr lang="en-US" dirty="0"/>
          </a:p>
          <a:p>
            <a:r>
              <a:rPr lang="en-US" dirty="0"/>
              <a:t>accordance with the law. The State shall guarantee the </a:t>
            </a:r>
          </a:p>
          <a:p>
            <a:r>
              <a:rPr lang="en-US" dirty="0"/>
              <a:t>representation of women in </a:t>
            </a:r>
            <a:r>
              <a:rPr lang="en-US" dirty="0" smtClean="0"/>
              <a:t>the elected assemblies”.</a:t>
            </a:r>
          </a:p>
          <a:p>
            <a:endParaRPr lang="en-US" dirty="0" smtClean="0"/>
          </a:p>
          <a:p>
            <a:endParaRPr lang="en-US" dirty="0"/>
          </a:p>
          <a:p>
            <a:r>
              <a:rPr lang="en-US" dirty="0" smtClean="0"/>
              <a:t>There is a political schizophrenia that is reflected in the discrepancy between the law and its implementation for the parties that claim to support gender equality and women political participation during their electoral campaigns and the extent to which they abide by those principles in practice. </a:t>
            </a:r>
          </a:p>
          <a:p>
            <a:endParaRPr lang="en-US" dirty="0"/>
          </a:p>
          <a:p>
            <a:endParaRPr lang="en-US" dirty="0" smtClean="0"/>
          </a:p>
          <a:p>
            <a:r>
              <a:rPr lang="en-US" dirty="0" smtClean="0"/>
              <a:t>2014 demonstrated the incapacity of women’s struggle to establish an egalitarian society with equal representation of men and women in the upcoming parliament (that will be elected on October 26th)</a:t>
            </a:r>
            <a:endParaRPr lang="en-US" dirty="0"/>
          </a:p>
        </p:txBody>
      </p:sp>
    </p:spTree>
    <p:extLst>
      <p:ext uri="{BB962C8B-B14F-4D97-AF65-F5344CB8AC3E}">
        <p14:creationId xmlns:p14="http://schemas.microsoft.com/office/powerpoint/2010/main" val="3512826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57200"/>
            <a:ext cx="7931224" cy="5714999"/>
          </a:xfrm>
        </p:spPr>
        <p:txBody>
          <a:bodyPr>
            <a:normAutofit/>
          </a:bodyPr>
          <a:lstStyle/>
          <a:p>
            <a:pPr algn="ctr"/>
            <a:r>
              <a:rPr lang="en-US" sz="3600" b="1" i="1" dirty="0" smtClean="0">
                <a:solidFill>
                  <a:srgbClr val="002060"/>
                </a:solidFill>
              </a:rPr>
              <a:t>Thank you for your attention </a:t>
            </a:r>
            <a:endParaRPr lang="en-US" sz="3600" b="1" i="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57200"/>
            <a:ext cx="4499992" cy="5714999"/>
          </a:xfrm>
        </p:spPr>
        <p:txBody>
          <a:bodyPr>
            <a:normAutofit fontScale="92500" lnSpcReduction="10000"/>
          </a:bodyPr>
          <a:lstStyle/>
          <a:p>
            <a:r>
              <a:rPr lang="en-US" dirty="0"/>
              <a:t>During the uprising (December 2010 -January 2011) , women have been able to experience the equal citizenship which resulted in a very strong participation in the protests both in real and the virtual space. </a:t>
            </a:r>
            <a:endParaRPr lang="en-US" dirty="0" smtClean="0"/>
          </a:p>
          <a:p>
            <a:pPr marL="0" indent="0">
              <a:buNone/>
            </a:pPr>
            <a:endParaRPr lang="en-US" dirty="0" smtClean="0"/>
          </a:p>
          <a:p>
            <a:r>
              <a:rPr lang="en-US" dirty="0" smtClean="0"/>
              <a:t>Hence</a:t>
            </a:r>
            <a:r>
              <a:rPr lang="en-US" dirty="0"/>
              <a:t>, women were the human rights activists, the trade unionists, the opposition politicians, the bloggers, the protesters, etc</a:t>
            </a:r>
            <a:r>
              <a:rPr lang="en-US" dirty="0" smtClean="0"/>
              <a:t>…</a:t>
            </a:r>
          </a:p>
          <a:p>
            <a:pPr marL="0" indent="0">
              <a:buNone/>
            </a:pPr>
            <a:endParaRPr lang="en-US" dirty="0" smtClean="0"/>
          </a:p>
          <a:p>
            <a:r>
              <a:rPr lang="en-US" dirty="0"/>
              <a:t>However, religious and identity claims questioning the "civility" of the state and the emancipation of women </a:t>
            </a:r>
            <a:r>
              <a:rPr lang="en-US" dirty="0" smtClean="0"/>
              <a:t>soon emerged.</a:t>
            </a:r>
          </a:p>
          <a:p>
            <a:r>
              <a:rPr lang="en-US" dirty="0"/>
              <a:t/>
            </a:r>
            <a:br>
              <a:rPr lang="en-US" dirty="0"/>
            </a:br>
            <a:r>
              <a:rPr lang="en-US" dirty="0"/>
              <a:t>In this context marked by political positions and ideological conflicts, attitudes towards gender equality ranged from defenses, threats and new conquests.</a:t>
            </a:r>
          </a:p>
          <a:p>
            <a:endParaRPr lang="en-US" dirty="0"/>
          </a:p>
          <a:p>
            <a:r>
              <a:rPr lang="en-US" dirty="0"/>
              <a:t>In addition, women’s participation was considered as the best defense against obscurantism</a:t>
            </a:r>
            <a:endParaRPr lang="fr-FR" dirty="0"/>
          </a:p>
        </p:txBody>
      </p:sp>
      <p:sp>
        <p:nvSpPr>
          <p:cNvPr id="2" name="Titre 1"/>
          <p:cNvSpPr>
            <a:spLocks noGrp="1"/>
          </p:cNvSpPr>
          <p:nvPr>
            <p:ph type="title"/>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4664"/>
            <a:ext cx="3312046" cy="608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404664"/>
            <a:ext cx="3962400" cy="5715000"/>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96752"/>
            <a:ext cx="372464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476672"/>
            <a:ext cx="4572000" cy="6832640"/>
          </a:xfrm>
          <a:prstGeom prst="rect">
            <a:avLst/>
          </a:prstGeom>
        </p:spPr>
        <p:txBody>
          <a:bodyPr>
            <a:spAutoFit/>
          </a:bodyPr>
          <a:lstStyle/>
          <a:p>
            <a:pPr algn="ctr"/>
            <a:r>
              <a:rPr lang="en-US" b="1" dirty="0">
                <a:solidFill>
                  <a:srgbClr val="002060"/>
                </a:solidFill>
              </a:rPr>
              <a:t>PARITY &amp; ALTERNATION</a:t>
            </a:r>
          </a:p>
          <a:p>
            <a:pPr algn="ctr"/>
            <a:r>
              <a:rPr lang="en-US" b="1" dirty="0">
                <a:solidFill>
                  <a:srgbClr val="002060"/>
                </a:solidFill>
              </a:rPr>
              <a:t> in the electoral lists</a:t>
            </a:r>
          </a:p>
          <a:p>
            <a:endParaRPr lang="en-US" dirty="0"/>
          </a:p>
          <a:p>
            <a:r>
              <a:rPr lang="en-US" sz="1600" dirty="0"/>
              <a:t>Progressive activists and feminists fought for the inclusion of gender equality in the electoral law of the NCA to ensure adequate representation of women in the assembly in charge of drafting a new social and political pact for Tunisia. </a:t>
            </a:r>
            <a:endParaRPr lang="en-US" sz="1600" dirty="0" smtClean="0"/>
          </a:p>
          <a:p>
            <a:endParaRPr lang="en-US" sz="1600" dirty="0" smtClean="0"/>
          </a:p>
          <a:p>
            <a:r>
              <a:rPr lang="en-US" sz="1600" dirty="0"/>
              <a:t>This mobilization was successful with the adoption of the Decree of 10 May 2011 where the Article 16 instituting parity and alternation in the electoral lists marked a significant step forward in Tunisia, in the region, and in the image of the revolution. </a:t>
            </a:r>
          </a:p>
          <a:p>
            <a:endParaRPr lang="en-US" sz="1600" dirty="0" smtClean="0"/>
          </a:p>
          <a:p>
            <a:r>
              <a:rPr lang="en-US" sz="1600" dirty="0" smtClean="0"/>
              <a:t>In this context marked by political positions and ideological conflicts, attitudes towards gender equality ranged from defenses, threats and new conquests.</a:t>
            </a:r>
          </a:p>
          <a:p>
            <a:endParaRPr lang="en-US" sz="1600" dirty="0" smtClean="0"/>
          </a:p>
          <a:p>
            <a:r>
              <a:rPr lang="en-US" sz="1600" dirty="0"/>
              <a:t>Parity continued to be the subject of debate and did not seem to produce the desired quantity and quality effects. A negative message for gender equality in Tunisia emerged from the results of the 23 October elections. </a:t>
            </a:r>
          </a:p>
          <a:p>
            <a:endParaRPr lang="en-US" sz="1600" dirty="0" smtClean="0"/>
          </a:p>
          <a:p>
            <a:endParaRPr lang="en-US" sz="1600" dirty="0"/>
          </a:p>
        </p:txBody>
      </p:sp>
    </p:spTree>
    <p:extLst>
      <p:ext uri="{BB962C8B-B14F-4D97-AF65-F5344CB8AC3E}">
        <p14:creationId xmlns:p14="http://schemas.microsoft.com/office/powerpoint/2010/main" val="2691380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692696"/>
            <a:ext cx="4320480" cy="6453336"/>
          </a:xfrm>
        </p:spPr>
        <p:txBody>
          <a:bodyPr>
            <a:normAutofit/>
          </a:bodyPr>
          <a:lstStyle/>
          <a:p>
            <a:r>
              <a:rPr lang="en-US" sz="1600" dirty="0"/>
              <a:t>The struggle for parity in the electoral lists was one of the major challenges for the cause of gender equality. </a:t>
            </a:r>
            <a:endParaRPr lang="en-US" sz="1600" dirty="0" smtClean="0"/>
          </a:p>
          <a:p>
            <a:endParaRPr lang="en-US" sz="1600" dirty="0" smtClean="0"/>
          </a:p>
          <a:p>
            <a:r>
              <a:rPr lang="en-US" sz="1600" dirty="0"/>
              <a:t>Decree-Law of 10 May 2011 concerning the election of the National Constituent Assembly was characterized by </a:t>
            </a:r>
            <a:r>
              <a:rPr lang="en-US" sz="1600" dirty="0" smtClean="0"/>
              <a:t>an </a:t>
            </a:r>
            <a:r>
              <a:rPr lang="en-US" sz="1600" dirty="0"/>
              <a:t>innovative element according to which Article 16 of the Act establishes parity in candidacy between men and women , with alternating male and female names in the electoral lists and cancels the lists that do not respect this rule.</a:t>
            </a:r>
            <a:endParaRPr lang="fr-FR" sz="1600" dirty="0"/>
          </a:p>
          <a:p>
            <a:endParaRPr lang="en-US" sz="1600" dirty="0" smtClean="0"/>
          </a:p>
          <a:p>
            <a:r>
              <a:rPr lang="en-US" sz="1600" dirty="0" smtClean="0"/>
              <a:t>The </a:t>
            </a:r>
            <a:r>
              <a:rPr lang="en-US" sz="1600" dirty="0"/>
              <a:t>elections results of the NCA have demonstrated the limits of the campaign and the risk of regression endangering the Tunisian modernist project. </a:t>
            </a:r>
            <a:endParaRPr lang="en-US" sz="1600" dirty="0" smtClean="0"/>
          </a:p>
          <a:p>
            <a:pPr marL="0" indent="0">
              <a:buNone/>
            </a:pPr>
            <a:endParaRPr lang="en-US" sz="1600" dirty="0" smtClean="0"/>
          </a:p>
          <a:p>
            <a:r>
              <a:rPr lang="en-US" sz="1600" dirty="0" smtClean="0"/>
              <a:t>E.g.: All </a:t>
            </a:r>
            <a:r>
              <a:rPr lang="en-US" sz="1600" dirty="0"/>
              <a:t>the instances of transition that were implemented during the transitional period before the elections of October 23, 2011 had a gender unequal composition and were directed by men without exception.</a:t>
            </a:r>
            <a:endParaRPr lang="en-US" sz="1600" dirty="0" smtClean="0"/>
          </a:p>
          <a:p>
            <a:endParaRPr lang="en-US" sz="1600" dirty="0"/>
          </a:p>
          <a:p>
            <a:endParaRPr lang="en-US" sz="1600" dirty="0" smtClean="0"/>
          </a:p>
          <a:p>
            <a:endParaRPr lang="fr-FR" sz="1600" dirty="0"/>
          </a:p>
        </p:txBody>
      </p:sp>
      <p:sp>
        <p:nvSpPr>
          <p:cNvPr id="2" name="Titre 1"/>
          <p:cNvSpPr>
            <a:spLocks noGrp="1"/>
          </p:cNvSpPr>
          <p:nvPr>
            <p:ph type="title"/>
          </p:nvPr>
        </p:nvSpPr>
        <p:spPr/>
        <p:txBody>
          <a:bodyPr/>
          <a:lstStyle/>
          <a:p>
            <a:endParaRPr lang="fr-F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628800"/>
            <a:ext cx="40005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079" y="188640"/>
            <a:ext cx="4114800" cy="7128792"/>
          </a:xfrm>
        </p:spPr>
        <p:txBody>
          <a:bodyPr>
            <a:normAutofit fontScale="77500" lnSpcReduction="20000"/>
          </a:bodyPr>
          <a:lstStyle/>
          <a:p>
            <a:pPr marL="0" indent="0" algn="ctr">
              <a:buNone/>
            </a:pPr>
            <a:r>
              <a:rPr lang="en-US" sz="2300" b="1" i="1" dirty="0" smtClean="0">
                <a:solidFill>
                  <a:srgbClr val="002060"/>
                </a:solidFill>
              </a:rPr>
              <a:t>PARITY &amp; ALTERNATION</a:t>
            </a:r>
          </a:p>
          <a:p>
            <a:pPr marL="0" indent="0" algn="ctr">
              <a:buNone/>
            </a:pPr>
            <a:r>
              <a:rPr lang="en-US" sz="2300" b="1" i="1" dirty="0" smtClean="0">
                <a:solidFill>
                  <a:srgbClr val="002060"/>
                </a:solidFill>
              </a:rPr>
              <a:t> in the electoral lists</a:t>
            </a:r>
          </a:p>
          <a:p>
            <a:pPr marL="0" indent="0" algn="ctr">
              <a:buNone/>
            </a:pPr>
            <a:endParaRPr lang="en-US" b="1" dirty="0">
              <a:solidFill>
                <a:srgbClr val="002060"/>
              </a:solidFill>
            </a:endParaRPr>
          </a:p>
          <a:p>
            <a:pPr marL="0" indent="0" algn="ctr">
              <a:buNone/>
            </a:pPr>
            <a:endParaRPr lang="en-US" dirty="0"/>
          </a:p>
          <a:p>
            <a:r>
              <a:rPr lang="en-US" b="1" dirty="0"/>
              <a:t>Democratic Modernist Pole </a:t>
            </a:r>
            <a:r>
              <a:rPr lang="en-US" dirty="0" smtClean="0"/>
              <a:t>applied </a:t>
            </a:r>
            <a:r>
              <a:rPr lang="en-US" dirty="0"/>
              <a:t>parity at the heads of lists with 16 women at the head of its 33 lists. </a:t>
            </a:r>
          </a:p>
          <a:p>
            <a:r>
              <a:rPr lang="en-US" b="1" dirty="0" err="1"/>
              <a:t>Ettakattol</a:t>
            </a:r>
            <a:r>
              <a:rPr lang="en-US" b="1" dirty="0"/>
              <a:t> party</a:t>
            </a:r>
            <a:r>
              <a:rPr lang="en-US" dirty="0"/>
              <a:t> of Mustapha Ben Jaafar has meanwhile managed to have four lists among its 33 presided by women. </a:t>
            </a:r>
          </a:p>
          <a:p>
            <a:r>
              <a:rPr lang="en-US" b="1" dirty="0"/>
              <a:t>The Congress for the Republic (CPR) </a:t>
            </a:r>
            <a:r>
              <a:rPr lang="en-US" dirty="0"/>
              <a:t>, </a:t>
            </a:r>
            <a:r>
              <a:rPr lang="en-US" dirty="0" err="1"/>
              <a:t>Moncef</a:t>
            </a:r>
            <a:r>
              <a:rPr lang="en-US" dirty="0"/>
              <a:t> </a:t>
            </a:r>
            <a:r>
              <a:rPr lang="en-US" dirty="0" err="1"/>
              <a:t>Marzouki</a:t>
            </a:r>
            <a:r>
              <a:rPr lang="en-US" dirty="0"/>
              <a:t>, has presented one woman at the top out of its 33 lists.</a:t>
            </a:r>
          </a:p>
          <a:p>
            <a:r>
              <a:rPr lang="en-US" dirty="0"/>
              <a:t> </a:t>
            </a:r>
            <a:r>
              <a:rPr lang="en-US" b="1" dirty="0"/>
              <a:t>The Democratic Progressive Party </a:t>
            </a:r>
            <a:r>
              <a:rPr lang="en-US" dirty="0"/>
              <a:t>led by Maya </a:t>
            </a:r>
            <a:r>
              <a:rPr lang="en-US" dirty="0" err="1"/>
              <a:t>Jribi</a:t>
            </a:r>
            <a:r>
              <a:rPr lang="en-US" dirty="0"/>
              <a:t> presented three women at the top of its list.</a:t>
            </a:r>
          </a:p>
          <a:p>
            <a:r>
              <a:rPr lang="en-US" dirty="0"/>
              <a:t> </a:t>
            </a:r>
            <a:r>
              <a:rPr lang="en-US" b="1" dirty="0"/>
              <a:t>The </a:t>
            </a:r>
            <a:r>
              <a:rPr lang="en-US" b="1" dirty="0" err="1"/>
              <a:t>Nahda</a:t>
            </a:r>
            <a:r>
              <a:rPr lang="en-US" b="1" dirty="0"/>
              <a:t> movement</a:t>
            </a:r>
            <a:r>
              <a:rPr lang="en-US" dirty="0"/>
              <a:t>, meanwhile has placed one non-veiled woman as head of list.</a:t>
            </a:r>
          </a:p>
          <a:p>
            <a:endParaRPr lang="en-US" dirty="0"/>
          </a:p>
          <a:p>
            <a:endParaRPr lang="en-US" dirty="0" smtClean="0"/>
          </a:p>
          <a:p>
            <a:endParaRPr lang="en-US" dirty="0"/>
          </a:p>
          <a:p>
            <a:pPr>
              <a:buFont typeface="Wingdings" panose="05000000000000000000" pitchFamily="2" charset="2"/>
              <a:buChar char="Ø"/>
            </a:pPr>
            <a:r>
              <a:rPr lang="en-US" dirty="0" smtClean="0"/>
              <a:t> </a:t>
            </a:r>
            <a:r>
              <a:rPr lang="en-US" dirty="0"/>
              <a:t>This symbolic gesture reveals the absence of a genuine conviction of parity within the party, which seems rather to respect the parity but in </a:t>
            </a:r>
            <a:r>
              <a:rPr lang="en-US" dirty="0" smtClean="0"/>
              <a:t>a second </a:t>
            </a:r>
            <a:r>
              <a:rPr lang="en-US" dirty="0"/>
              <a:t>position.</a:t>
            </a:r>
          </a:p>
          <a:p>
            <a:endParaRPr lang="fr-FR" dirty="0"/>
          </a:p>
          <a:p>
            <a:pPr>
              <a:buFont typeface="Wingdings" panose="05000000000000000000" pitchFamily="2" charset="2"/>
              <a:buChar char="Ø"/>
            </a:pPr>
            <a:r>
              <a:rPr lang="en-US" dirty="0"/>
              <a:t>It is precisely against the political marginalization of women and in order to increase their participation in the process of transition that the Tunisian Association for Democratic Women ATFD led the campaign " </a:t>
            </a:r>
            <a:r>
              <a:rPr lang="en-US" i="1" dirty="0"/>
              <a:t>Do not let them steal your </a:t>
            </a:r>
            <a:r>
              <a:rPr lang="en-US" i="1" dirty="0" smtClean="0"/>
              <a:t>voice”</a:t>
            </a:r>
            <a:r>
              <a:rPr lang="en-US" dirty="0" smtClean="0"/>
              <a:t> and </a:t>
            </a:r>
            <a:r>
              <a:rPr lang="en-US" b="1" i="1" dirty="0"/>
              <a:t>the League of Tunisian Women Voters </a:t>
            </a:r>
            <a:r>
              <a:rPr lang="en-US" dirty="0"/>
              <a:t>was born in August 2011.</a:t>
            </a:r>
            <a:br>
              <a:rPr lang="en-US" dirty="0"/>
            </a:br>
            <a:endParaRPr lang="fr-FR" dirty="0"/>
          </a:p>
          <a:p>
            <a:pPr marL="0" indent="0" algn="ctr">
              <a:buNone/>
            </a:pPr>
            <a:endParaRPr lang="en-US" b="1" dirty="0" smtClean="0">
              <a:solidFill>
                <a:srgbClr val="002060"/>
              </a:solidFill>
            </a:endParaRPr>
          </a:p>
          <a:p>
            <a:endParaRPr lang="en-US" dirty="0"/>
          </a:p>
        </p:txBody>
      </p:sp>
      <p:sp>
        <p:nvSpPr>
          <p:cNvPr id="2" name="Titre 1"/>
          <p:cNvSpPr>
            <a:spLocks noGrp="1"/>
          </p:cNvSpPr>
          <p:nvPr>
            <p:ph type="title"/>
          </p:nvPr>
        </p:nvSpPr>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04664"/>
            <a:ext cx="455788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57200"/>
            <a:ext cx="4258816" cy="6284168"/>
          </a:xfrm>
        </p:spPr>
        <p:txBody>
          <a:bodyPr>
            <a:normAutofit/>
          </a:bodyPr>
          <a:lstStyle/>
          <a:p>
            <a:pPr marL="0" indent="0" algn="ctr">
              <a:buNone/>
            </a:pPr>
            <a:r>
              <a:rPr lang="en-US" sz="2000" b="1" i="1" dirty="0" smtClean="0">
                <a:solidFill>
                  <a:srgbClr val="002060"/>
                </a:solidFill>
              </a:rPr>
              <a:t>Image of Tunisian Women Politicians</a:t>
            </a:r>
            <a:endParaRPr lang="en-US" sz="2000" b="1" i="1" dirty="0">
              <a:solidFill>
                <a:srgbClr val="002060"/>
              </a:solidFill>
            </a:endParaRPr>
          </a:p>
          <a:p>
            <a:r>
              <a:rPr lang="en-US" dirty="0" smtClean="0"/>
              <a:t>The </a:t>
            </a:r>
            <a:r>
              <a:rPr lang="en-US" dirty="0"/>
              <a:t>campaigns of intimidation and denigration against progressive women since January 14, especially in social media played against those candidates.</a:t>
            </a:r>
            <a:br>
              <a:rPr lang="en-US" dirty="0"/>
            </a:br>
            <a:r>
              <a:rPr lang="en-US" dirty="0"/>
              <a:t>It is also important to point out that the lack of media coverage for women during the elections campaign was significant too. </a:t>
            </a:r>
            <a:endParaRPr lang="en-US" dirty="0" smtClean="0"/>
          </a:p>
          <a:p>
            <a:r>
              <a:rPr lang="en-US" dirty="0" smtClean="0"/>
              <a:t>Women </a:t>
            </a:r>
            <a:r>
              <a:rPr lang="en-US" dirty="0"/>
              <a:t>political actors, or party candidates or heads of lists, occupied a small space in the media coverage. It is 2.02% in the press, of 4.92 % on radio stations and 2.02 % on Television channels. </a:t>
            </a:r>
            <a:endParaRPr lang="en-US" dirty="0" smtClean="0"/>
          </a:p>
          <a:p>
            <a:r>
              <a:rPr lang="en-US" dirty="0" smtClean="0"/>
              <a:t>The </a:t>
            </a:r>
            <a:r>
              <a:rPr lang="en-US" dirty="0"/>
              <a:t>media marginalization of women is not new, this is unfortunately a tradition in Tunisia. </a:t>
            </a:r>
            <a:endParaRPr lang="fr-FR" dirty="0"/>
          </a:p>
        </p:txBody>
      </p:sp>
      <p:sp>
        <p:nvSpPr>
          <p:cNvPr id="2" name="Titre 1"/>
          <p:cNvSpPr>
            <a:spLocks noGrp="1"/>
          </p:cNvSpPr>
          <p:nvPr>
            <p:ph type="title"/>
          </p:nvPr>
        </p:nvSpPr>
        <p:spPr/>
        <p:txBody>
          <a:bodyPr/>
          <a:lstStyle/>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366" y="0"/>
            <a:ext cx="2757210"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820" y="2420888"/>
            <a:ext cx="2844067" cy="213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972" y="4869160"/>
            <a:ext cx="2655204"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8640"/>
            <a:ext cx="4644008" cy="6552728"/>
          </a:xfrm>
        </p:spPr>
        <p:txBody>
          <a:bodyPr>
            <a:normAutofit lnSpcReduction="10000"/>
          </a:bodyPr>
          <a:lstStyle/>
          <a:p>
            <a:pPr marL="0" indent="0" algn="ctr">
              <a:buNone/>
            </a:pPr>
            <a:r>
              <a:rPr lang="en-US" sz="2800" b="1" i="1" dirty="0">
                <a:solidFill>
                  <a:srgbClr val="002060"/>
                </a:solidFill>
              </a:rPr>
              <a:t>Election </a:t>
            </a:r>
            <a:r>
              <a:rPr lang="en-US" sz="2800" b="1" i="1" dirty="0" smtClean="0">
                <a:solidFill>
                  <a:srgbClr val="002060"/>
                </a:solidFill>
              </a:rPr>
              <a:t>results</a:t>
            </a:r>
          </a:p>
          <a:p>
            <a:pPr marL="0" indent="0" algn="ctr">
              <a:buNone/>
            </a:pPr>
            <a:endParaRPr lang="en-US" sz="1900" b="1" i="1" dirty="0">
              <a:solidFill>
                <a:srgbClr val="002060"/>
              </a:solidFill>
            </a:endParaRPr>
          </a:p>
          <a:p>
            <a:r>
              <a:rPr lang="en-US" dirty="0" smtClean="0"/>
              <a:t>59 </a:t>
            </a:r>
            <a:r>
              <a:rPr lang="en-US" dirty="0"/>
              <a:t>women made it to the Constituent Assembly. They represent 27% of the 217 elected</a:t>
            </a:r>
            <a:r>
              <a:rPr lang="en-US" dirty="0" smtClean="0"/>
              <a:t>.</a:t>
            </a:r>
          </a:p>
          <a:p>
            <a:pPr>
              <a:buFont typeface="Wingdings" panose="05000000000000000000" pitchFamily="2" charset="2"/>
              <a:buChar char="Ø"/>
            </a:pPr>
            <a:r>
              <a:rPr lang="en-US" dirty="0" smtClean="0">
                <a:solidFill>
                  <a:srgbClr val="002060"/>
                </a:solidFill>
              </a:rPr>
              <a:t>Because </a:t>
            </a:r>
            <a:r>
              <a:rPr lang="en-US" dirty="0">
                <a:solidFill>
                  <a:srgbClr val="002060"/>
                </a:solidFill>
              </a:rPr>
              <a:t>it won several seats in each constituency, the Islamist </a:t>
            </a:r>
            <a:r>
              <a:rPr lang="en-US" dirty="0" err="1" smtClean="0">
                <a:solidFill>
                  <a:srgbClr val="002060"/>
                </a:solidFill>
              </a:rPr>
              <a:t>Nahdha</a:t>
            </a:r>
            <a:r>
              <a:rPr lang="en-US" dirty="0" smtClean="0">
                <a:solidFill>
                  <a:srgbClr val="002060"/>
                </a:solidFill>
              </a:rPr>
              <a:t> </a:t>
            </a:r>
            <a:r>
              <a:rPr lang="en-US" dirty="0">
                <a:solidFill>
                  <a:srgbClr val="002060"/>
                </a:solidFill>
              </a:rPr>
              <a:t>party is the one who brings the most women in the </a:t>
            </a:r>
            <a:r>
              <a:rPr lang="en-US" dirty="0" smtClean="0">
                <a:solidFill>
                  <a:srgbClr val="002060"/>
                </a:solidFill>
              </a:rPr>
              <a:t>Chamber (</a:t>
            </a:r>
            <a:r>
              <a:rPr lang="en-US" dirty="0"/>
              <a:t>89 out of 217 seats </a:t>
            </a:r>
            <a:r>
              <a:rPr lang="en-US" dirty="0" smtClean="0"/>
              <a:t>)</a:t>
            </a:r>
            <a:r>
              <a:rPr lang="en-US" dirty="0" smtClean="0">
                <a:solidFill>
                  <a:srgbClr val="002060"/>
                </a:solidFill>
              </a:rPr>
              <a:t>. </a:t>
            </a:r>
          </a:p>
          <a:p>
            <a:pPr>
              <a:buFont typeface="Wingdings" panose="05000000000000000000" pitchFamily="2" charset="2"/>
              <a:buChar char="Ø"/>
            </a:pPr>
            <a:endParaRPr lang="en-US" dirty="0" smtClean="0"/>
          </a:p>
          <a:p>
            <a:r>
              <a:rPr lang="en-US" dirty="0" smtClean="0"/>
              <a:t>Among </a:t>
            </a:r>
            <a:r>
              <a:rPr lang="en-US" dirty="0"/>
              <a:t>the 59 women elected, 42 are members of the </a:t>
            </a:r>
            <a:r>
              <a:rPr lang="en-US" dirty="0" err="1" smtClean="0"/>
              <a:t>Nahdha</a:t>
            </a:r>
            <a:r>
              <a:rPr lang="en-US" dirty="0" smtClean="0"/>
              <a:t> party</a:t>
            </a:r>
            <a:r>
              <a:rPr lang="en-US" dirty="0"/>
              <a:t>. </a:t>
            </a:r>
            <a:endParaRPr lang="en-US" dirty="0" smtClean="0"/>
          </a:p>
          <a:p>
            <a:r>
              <a:rPr lang="en-US" dirty="0" smtClean="0"/>
              <a:t>As </a:t>
            </a:r>
            <a:r>
              <a:rPr lang="en-US" dirty="0"/>
              <a:t>for women's participation in the constituent within the six NCA commissions, only the Commission on Human Rights and Freedoms is chaired by a member of the parliamentary group of the </a:t>
            </a:r>
            <a:r>
              <a:rPr lang="en-US" dirty="0" err="1"/>
              <a:t>Nahda</a:t>
            </a:r>
            <a:r>
              <a:rPr lang="en-US" dirty="0"/>
              <a:t>. </a:t>
            </a:r>
            <a:endParaRPr lang="fr-FR" dirty="0"/>
          </a:p>
          <a:p>
            <a:pPr>
              <a:buFont typeface="Wingdings" panose="05000000000000000000" pitchFamily="2" charset="2"/>
              <a:buChar char="Ø"/>
            </a:pPr>
            <a:r>
              <a:rPr lang="en-US" dirty="0">
                <a:solidFill>
                  <a:srgbClr val="002060"/>
                </a:solidFill>
              </a:rPr>
              <a:t>Based on this under-representation of women in the NCA and the government, the risk of regression for women's rights emerges in particular from the general political context and the profile of the winner.</a:t>
            </a:r>
            <a:endParaRPr lang="fr-FR" dirty="0">
              <a:solidFill>
                <a:srgbClr val="002060"/>
              </a:solidFill>
            </a:endParaRPr>
          </a:p>
        </p:txBody>
      </p:sp>
      <p:sp>
        <p:nvSpPr>
          <p:cNvPr id="2" name="Titre 1"/>
          <p:cNvSpPr>
            <a:spLocks noGrp="1"/>
          </p:cNvSpPr>
          <p:nvPr>
            <p:ph type="title"/>
          </p:nvPr>
        </p:nvSpPr>
        <p:spPr/>
        <p:txBody>
          <a:bodyPr/>
          <a:lstStyle/>
          <a:p>
            <a:endParaRPr lang="fr-F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478" y="692696"/>
            <a:ext cx="3599415" cy="224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487" y="4221088"/>
            <a:ext cx="3528392" cy="221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908720"/>
            <a:ext cx="8229600" cy="6126163"/>
          </a:xfrm>
        </p:spPr>
        <p:txBody>
          <a:bodyPr>
            <a:normAutofit fontScale="47500" lnSpcReduction="20000"/>
          </a:bodyPr>
          <a:lstStyle/>
          <a:p>
            <a:r>
              <a:rPr lang="en-US" sz="4300" dirty="0" smtClean="0"/>
              <a:t>2014 has been a </a:t>
            </a:r>
            <a:r>
              <a:rPr lang="en-US" sz="4300" dirty="0"/>
              <a:t>decisive year for the future of Tunisia and Tunisian women and men. The adoption of the new constitution and the holding of legislative and presidential elections will determine the direction of Tunisia for several generations. </a:t>
            </a:r>
            <a:endParaRPr lang="en-US" sz="4300" dirty="0" smtClean="0"/>
          </a:p>
          <a:p>
            <a:endParaRPr lang="en-US" sz="4300" dirty="0" smtClean="0"/>
          </a:p>
          <a:p>
            <a:r>
              <a:rPr lang="en-US" sz="4300" dirty="0" smtClean="0"/>
              <a:t>Citizen </a:t>
            </a:r>
            <a:r>
              <a:rPr lang="en-US" sz="4300" dirty="0"/>
              <a:t>vigilance and mobilization of the civil society and the democratic parties played an important role to defend the humanist and egalitarian message of the revolution</a:t>
            </a:r>
            <a:r>
              <a:rPr lang="en-US" sz="4300" dirty="0" smtClean="0"/>
              <a:t>.</a:t>
            </a:r>
          </a:p>
          <a:p>
            <a:endParaRPr lang="fr-FR" sz="4300" dirty="0"/>
          </a:p>
          <a:p>
            <a:r>
              <a:rPr lang="en-US" sz="4300" dirty="0"/>
              <a:t>The best example is the amendment to Article 45 that the NCA passed in the constitution protecting women’s rights and seeking to ensure gender parity in elected government</a:t>
            </a:r>
            <a:r>
              <a:rPr lang="en-US" sz="4300" dirty="0" smtClean="0"/>
              <a:t>.</a:t>
            </a:r>
          </a:p>
          <a:p>
            <a:endParaRPr lang="fr-FR" sz="4300" dirty="0"/>
          </a:p>
          <a:p>
            <a:r>
              <a:rPr lang="en-US" sz="4300" dirty="0" smtClean="0"/>
              <a:t>The </a:t>
            </a:r>
            <a:r>
              <a:rPr lang="en-US" sz="4300" dirty="0"/>
              <a:t>difference in number between the deputies for and against the amendment was very close. 9 women deputies from the Islamic party </a:t>
            </a:r>
            <a:r>
              <a:rPr lang="en-US" sz="4300" dirty="0" err="1"/>
              <a:t>Nahdha</a:t>
            </a:r>
            <a:r>
              <a:rPr lang="en-US" sz="4300" dirty="0"/>
              <a:t> voted against. </a:t>
            </a:r>
            <a:endParaRPr lang="fr-FR" sz="4300" dirty="0"/>
          </a:p>
          <a:p>
            <a:r>
              <a:rPr lang="en-US" sz="4300" dirty="0"/>
              <a:t>The amended article reads: </a:t>
            </a:r>
            <a:r>
              <a:rPr lang="en-US" sz="4300" dirty="0">
                <a:solidFill>
                  <a:srgbClr val="002060"/>
                </a:solidFill>
              </a:rPr>
              <a:t>“The state guarantees the protection of women’s rights and supports the advances therein. The state guarantees equal opportunities for women and men to take on various responsibilities across domains. The state strives for gender parity in all elected councils. The state takes all necessary measures to eradicate violence against women.”</a:t>
            </a:r>
            <a:endParaRPr lang="fr-FR" sz="4300" dirty="0">
              <a:solidFill>
                <a:srgbClr val="002060"/>
              </a:solidFill>
            </a:endParaRPr>
          </a:p>
          <a:p>
            <a:endParaRPr lang="fr-FR" dirty="0"/>
          </a:p>
        </p:txBody>
      </p:sp>
      <p:sp>
        <p:nvSpPr>
          <p:cNvPr id="2" name="Titre 1"/>
          <p:cNvSpPr>
            <a:spLocks noGrp="1"/>
          </p:cNvSpPr>
          <p:nvPr>
            <p:ph type="title"/>
          </p:nvPr>
        </p:nvSpPr>
        <p:spPr>
          <a:xfrm>
            <a:off x="467544" y="116632"/>
            <a:ext cx="7344816" cy="576064"/>
          </a:xfrm>
        </p:spPr>
        <p:txBody>
          <a:bodyPr>
            <a:normAutofit fontScale="90000"/>
          </a:bodyPr>
          <a:lstStyle/>
          <a:p>
            <a:pPr algn="ctr"/>
            <a:r>
              <a:rPr lang="en-US" b="1" i="1" dirty="0" smtClean="0">
                <a:solidFill>
                  <a:srgbClr val="002060"/>
                </a:solidFill>
              </a:rPr>
              <a:t/>
            </a:r>
            <a:br>
              <a:rPr lang="en-US" b="1" i="1" dirty="0" smtClean="0">
                <a:solidFill>
                  <a:srgbClr val="002060"/>
                </a:solidFill>
              </a:rPr>
            </a:br>
            <a:r>
              <a:rPr lang="en-US" dirty="0" smtClean="0"/>
              <a:t>Amendment </a:t>
            </a:r>
            <a:r>
              <a:rPr lang="en-US" dirty="0"/>
              <a:t>to Article </a:t>
            </a:r>
            <a:r>
              <a:rPr lang="en-US" dirty="0" smtClean="0"/>
              <a:t>45 in the constitution</a:t>
            </a:r>
            <a:endParaRPr lang="en-US" b="1" i="1"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715200" cy="6212160"/>
          </a:xfrm>
        </p:spPr>
        <p:txBody>
          <a:bodyPr>
            <a:normAutofit/>
          </a:bodyPr>
          <a:lstStyle/>
          <a:p>
            <a:pPr marL="0" indent="0" algn="ctr">
              <a:buNone/>
            </a:pPr>
            <a:r>
              <a:rPr lang="en-US" sz="2800" b="1" i="1" dirty="0">
                <a:solidFill>
                  <a:srgbClr val="002060"/>
                </a:solidFill>
              </a:rPr>
              <a:t>The role of Civil Society</a:t>
            </a:r>
          </a:p>
          <a:p>
            <a:endParaRPr lang="en-US" dirty="0"/>
          </a:p>
          <a:p>
            <a:r>
              <a:rPr lang="en-US" dirty="0" smtClean="0"/>
              <a:t>This </a:t>
            </a:r>
            <a:r>
              <a:rPr lang="en-US" dirty="0"/>
              <a:t>amendment is the fruit of a very strong advocacy campaign conducted by the civil society with a significant participation from LET. Together with a number of other feminist associations, we (League of Tunisian Women Voters) developed a group of recommendations among which was the parity in all elected councils given that the constitutional draft did not make any reference to parity in the first place.</a:t>
            </a:r>
            <a:endParaRPr lang="fr-FR" dirty="0"/>
          </a:p>
          <a:p>
            <a:r>
              <a:rPr lang="en-US" dirty="0"/>
              <a:t>A day before the voting on women’s rights Article 45, The League of Tunisian Women Voters with other associations that defend women’s rights organized a demonstration in front of the NCA to ask for constitutionalizing the equality between men and women and parity in all the elected councils.</a:t>
            </a:r>
            <a:endParaRPr lang="fr-FR" dirty="0"/>
          </a:p>
          <a:p>
            <a:r>
              <a:rPr lang="en-US" dirty="0"/>
              <a:t>During the demonstration, a group of women activists was allowed to enter the NCA and present the recommendations to a large number of deputies and journalists.</a:t>
            </a:r>
            <a:endParaRPr lang="fr-FR" dirty="0"/>
          </a:p>
          <a:p>
            <a:r>
              <a:rPr lang="en-US" dirty="0"/>
              <a:t>The following day, the article 45 was positively amended as stated above.</a:t>
            </a:r>
            <a:endParaRPr lang="fr-FR" dirty="0"/>
          </a:p>
          <a:p>
            <a:r>
              <a:rPr lang="en-US" dirty="0"/>
              <a:t>We consider this a successful step towards the gain of parity. Despite the wording « the state strives to… » instead of firmly establishing it, we acknowledge that it is now the role of the civil society to advocate for applying parity as a must and not an option.</a:t>
            </a:r>
            <a:endParaRPr lang="fr-FR" dirty="0"/>
          </a:p>
          <a:p>
            <a:endParaRPr lang="en-US" dirty="0"/>
          </a:p>
        </p:txBody>
      </p:sp>
    </p:spTree>
    <p:extLst>
      <p:ext uri="{BB962C8B-B14F-4D97-AF65-F5344CB8AC3E}">
        <p14:creationId xmlns:p14="http://schemas.microsoft.com/office/powerpoint/2010/main" val="3769298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345</TotalTime>
  <Words>1366</Words>
  <Application>Microsoft Office PowerPoint</Application>
  <PresentationFormat>On-screen Show (4:3)</PresentationFormat>
  <Paragraphs>95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Composite</vt:lpstr>
      <vt:lpstr>League of Tunisian Women Voters (Ligue des Electrices Tunisiennes, LET)  </vt:lpstr>
      <vt:lpstr>PowerPoint Presentation</vt:lpstr>
      <vt:lpstr>PowerPoint Presentation</vt:lpstr>
      <vt:lpstr>PowerPoint Presentation</vt:lpstr>
      <vt:lpstr>PowerPoint Presentation</vt:lpstr>
      <vt:lpstr>PowerPoint Presentation</vt:lpstr>
      <vt:lpstr>PowerPoint Presentation</vt:lpstr>
      <vt:lpstr> Amendment to Article 45 in the constitution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Najla Abbes</dc:creator>
  <cp:lastModifiedBy>DGGUser</cp:lastModifiedBy>
  <cp:revision>28</cp:revision>
  <dcterms:created xsi:type="dcterms:W3CDTF">2014-08-18T17:54:35Z</dcterms:created>
  <dcterms:modified xsi:type="dcterms:W3CDTF">2014-08-19T19:01:01Z</dcterms:modified>
</cp:coreProperties>
</file>