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78" r:id="rId4"/>
    <p:sldId id="296" r:id="rId5"/>
    <p:sldId id="297" r:id="rId6"/>
    <p:sldId id="280" r:id="rId7"/>
    <p:sldId id="279" r:id="rId8"/>
    <p:sldId id="286" r:id="rId9"/>
    <p:sldId id="285" r:id="rId10"/>
    <p:sldId id="287" r:id="rId11"/>
    <p:sldId id="289" r:id="rId12"/>
    <p:sldId id="299" r:id="rId13"/>
    <p:sldId id="300" r:id="rId14"/>
    <p:sldId id="295" r:id="rId15"/>
    <p:sldId id="291" r:id="rId16"/>
    <p:sldId id="290" r:id="rId17"/>
    <p:sldId id="293"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83" autoAdjust="0"/>
    <p:restoredTop sz="94660"/>
  </p:normalViewPr>
  <p:slideViewPr>
    <p:cSldViewPr>
      <p:cViewPr varScale="1">
        <p:scale>
          <a:sx n="54" d="100"/>
          <a:sy n="54" d="100"/>
        </p:scale>
        <p:origin x="1242" y="48"/>
      </p:cViewPr>
      <p:guideLst>
        <p:guide orient="horz" pos="2160"/>
        <p:guide pos="2880"/>
      </p:guideLst>
    </p:cSldViewPr>
  </p:slideViewPr>
  <p:notesTextViewPr>
    <p:cViewPr>
      <p:scale>
        <a:sx n="1" d="1"/>
        <a:sy n="1" d="1"/>
      </p:scale>
      <p:origin x="0" y="0"/>
    </p:cViewPr>
  </p:notesTextViewPr>
  <p:sorterViewPr>
    <p:cViewPr>
      <p:scale>
        <a:sx n="100" d="100"/>
        <a:sy n="100" d="100"/>
      </p:scale>
      <p:origin x="0" y="5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350240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423943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396176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304248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7936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149026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29282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255631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22012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161096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A2658-6641-4862-9F06-B0301705B0D8}"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E289-D1BC-4AF7-A6E2-C91F9B99BAD1}" type="slidenum">
              <a:rPr lang="en-US" smtClean="0"/>
              <a:pPr/>
              <a:t>‹#›</a:t>
            </a:fld>
            <a:endParaRPr lang="en-US"/>
          </a:p>
        </p:txBody>
      </p:sp>
    </p:spTree>
    <p:extLst>
      <p:ext uri="{BB962C8B-B14F-4D97-AF65-F5344CB8AC3E}">
        <p14:creationId xmlns:p14="http://schemas.microsoft.com/office/powerpoint/2010/main" val="92025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A2658-6641-4862-9F06-B0301705B0D8}" type="datetimeFigureOut">
              <a:rPr lang="en-US" smtClean="0"/>
              <a:pPr/>
              <a:t>10/18/2014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DE289-D1BC-4AF7-A6E2-C91F9B99BAD1}" type="slidenum">
              <a:rPr lang="en-US" smtClean="0"/>
              <a:pPr/>
              <a:t>‹#›</a:t>
            </a:fld>
            <a:endParaRPr lang="en-US"/>
          </a:p>
        </p:txBody>
      </p:sp>
    </p:spTree>
    <p:extLst>
      <p:ext uri="{BB962C8B-B14F-4D97-AF65-F5344CB8AC3E}">
        <p14:creationId xmlns:p14="http://schemas.microsoft.com/office/powerpoint/2010/main" val="114151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dubravkafilipovski@gmail.com" TargetMode="External"/><Relationship Id="rId5" Type="http://schemas.openxmlformats.org/officeDocument/2006/relationships/hyperlink" Target="mailto:marija.obradovic@parlament.r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380406"/>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2438400"/>
            <a:ext cx="7315200" cy="3231654"/>
          </a:xfrm>
          <a:prstGeom prst="rect">
            <a:avLst/>
          </a:prstGeom>
        </p:spPr>
        <p:txBody>
          <a:bodyPr wrap="square">
            <a:spAutoFit/>
          </a:bodyPr>
          <a:lstStyle/>
          <a:p>
            <a:pPr lvl="0" algn="ctr"/>
            <a:r>
              <a:rPr lang="en-US" sz="4400" b="1" dirty="0">
                <a:solidFill>
                  <a:srgbClr val="1F497D">
                    <a:lumMod val="50000"/>
                  </a:srgbClr>
                </a:solidFill>
                <a:effectLst>
                  <a:outerShdw blurRad="38100" dist="38100" dir="2700000" algn="tl">
                    <a:srgbClr val="000000">
                      <a:alpha val="43137"/>
                    </a:srgbClr>
                  </a:outerShdw>
                </a:effectLst>
              </a:rPr>
              <a:t>WOMEN’S PARLIAMENTARY NETWORK OF </a:t>
            </a:r>
            <a:r>
              <a:rPr lang="en-US" sz="4400" b="1" dirty="0" smtClean="0">
                <a:solidFill>
                  <a:srgbClr val="1F497D">
                    <a:lumMod val="50000"/>
                  </a:srgbClr>
                </a:solidFill>
                <a:effectLst>
                  <a:outerShdw blurRad="38100" dist="38100" dir="2700000" algn="tl">
                    <a:srgbClr val="000000">
                      <a:alpha val="43137"/>
                    </a:srgbClr>
                  </a:outerShdw>
                </a:effectLst>
              </a:rPr>
              <a:t>SERBIA</a:t>
            </a:r>
            <a:endParaRPr lang="sr-Latn-RS" sz="4400" b="1" dirty="0" smtClean="0">
              <a:solidFill>
                <a:srgbClr val="1F497D">
                  <a:lumMod val="50000"/>
                </a:srgbClr>
              </a:solidFill>
              <a:effectLst>
                <a:outerShdw blurRad="38100" dist="38100" dir="2700000" algn="tl">
                  <a:srgbClr val="000000">
                    <a:alpha val="43137"/>
                  </a:srgbClr>
                </a:outerShdw>
              </a:effectLst>
            </a:endParaRPr>
          </a:p>
          <a:p>
            <a:pPr lvl="0" algn="ctr"/>
            <a:endParaRPr lang="sr-Latn-RS" sz="4400" b="1" dirty="0">
              <a:solidFill>
                <a:srgbClr val="1F497D">
                  <a:lumMod val="50000"/>
                </a:srgbClr>
              </a:solidFill>
              <a:effectLst>
                <a:outerShdw blurRad="38100" dist="38100" dir="2700000" algn="tl">
                  <a:srgbClr val="000000">
                    <a:alpha val="43137"/>
                  </a:srgbClr>
                </a:outerShdw>
              </a:effectLst>
            </a:endParaRPr>
          </a:p>
          <a:p>
            <a:pPr lvl="0" algn="ctr"/>
            <a:endParaRPr lang="sr-Latn-RS" sz="4400" b="1" dirty="0" smtClean="0">
              <a:solidFill>
                <a:srgbClr val="1F497D">
                  <a:lumMod val="50000"/>
                </a:srgbClr>
              </a:solidFill>
              <a:effectLst>
                <a:outerShdw blurRad="38100" dist="38100" dir="2700000" algn="tl">
                  <a:srgbClr val="000000">
                    <a:alpha val="43137"/>
                  </a:srgbClr>
                </a:outerShdw>
              </a:effectLst>
            </a:endParaRPr>
          </a:p>
          <a:p>
            <a:pPr lvl="0" algn="ctr"/>
            <a:r>
              <a:rPr lang="sr-Latn-RS" sz="2800" b="1" dirty="0" smtClean="0">
                <a:solidFill>
                  <a:srgbClr val="1F497D">
                    <a:lumMod val="50000"/>
                  </a:srgbClr>
                </a:solidFill>
                <a:effectLst>
                  <a:outerShdw blurRad="38100" dist="38100" dir="2700000" algn="tl">
                    <a:srgbClr val="000000">
                      <a:alpha val="43137"/>
                    </a:srgbClr>
                  </a:outerShdw>
                </a:effectLst>
              </a:rPr>
              <a:t>Washington, 10.10.2014.</a:t>
            </a:r>
            <a:endParaRPr lang="sr-Latn-RS" sz="2800" b="1" dirty="0">
              <a:solidFill>
                <a:srgbClr val="1F497D">
                  <a:lumMod val="50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73327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5680"/>
            <a:ext cx="8534400" cy="5355312"/>
          </a:xfrm>
          <a:prstGeom prst="rect">
            <a:avLst/>
          </a:prstGeom>
        </p:spPr>
        <p:txBody>
          <a:bodyPr wrap="square">
            <a:spAutoFit/>
          </a:bodyPr>
          <a:lstStyle/>
          <a:p>
            <a:pPr lvl="0"/>
            <a:endParaRPr lang="en-US" b="1" dirty="0">
              <a:solidFill>
                <a:schemeClr val="tx2">
                  <a:lumMod val="50000"/>
                </a:schemeClr>
              </a:solidFill>
              <a:effectLst>
                <a:outerShdw blurRad="38100" dist="38100" dir="2700000" algn="tl">
                  <a:srgbClr val="000000">
                    <a:alpha val="43137"/>
                  </a:srgbClr>
                </a:outerShdw>
              </a:effectLst>
            </a:endParaRPr>
          </a:p>
          <a:p>
            <a:pPr lvl="0" algn="just"/>
            <a:r>
              <a:rPr lang="sr-Latn-RS" b="1" dirty="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Official meeting with representatives of LGBT population who urged us to initiate adopting of the Law which would enable changing of unique identification number consequently to the sex change. </a:t>
            </a:r>
          </a:p>
          <a:p>
            <a:pPr lvl="0"/>
            <a:endParaRPr lang="en-US" b="1" dirty="0" smtClean="0">
              <a:solidFill>
                <a:schemeClr val="tx2">
                  <a:lumMod val="50000"/>
                </a:schemeClr>
              </a:solidFill>
              <a:effectLst>
                <a:outerShdw blurRad="38100" dist="38100" dir="2700000" algn="tl">
                  <a:srgbClr val="000000">
                    <a:alpha val="43137"/>
                  </a:srgbClr>
                </a:outerShdw>
              </a:effectLst>
            </a:endParaRPr>
          </a:p>
          <a:p>
            <a:pPr algn="just"/>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Members </a:t>
            </a:r>
            <a:r>
              <a:rPr lang="en-US" b="1" dirty="0">
                <a:solidFill>
                  <a:schemeClr val="tx2">
                    <a:lumMod val="50000"/>
                  </a:schemeClr>
                </a:solidFill>
                <a:effectLst>
                  <a:outerShdw blurRad="38100" dist="38100" dir="2700000" algn="tl">
                    <a:srgbClr val="000000">
                      <a:alpha val="43137"/>
                    </a:srgbClr>
                  </a:outerShdw>
                </a:effectLst>
              </a:rPr>
              <a:t>of Women’s parliamentary network significantly contributed to the </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parliamentary </a:t>
            </a:r>
            <a:r>
              <a:rPr lang="en-US" b="1" dirty="0">
                <a:solidFill>
                  <a:schemeClr val="tx2">
                    <a:lumMod val="50000"/>
                  </a:schemeClr>
                </a:solidFill>
                <a:effectLst>
                  <a:outerShdw blurRad="38100" dist="38100" dir="2700000" algn="tl">
                    <a:srgbClr val="000000">
                      <a:alpha val="43137"/>
                    </a:srgbClr>
                  </a:outerShdw>
                </a:effectLst>
              </a:rPr>
              <a:t>discussion whilst adopting Istanbul </a:t>
            </a:r>
            <a:r>
              <a:rPr lang="en-US" b="1" dirty="0" smtClean="0">
                <a:solidFill>
                  <a:schemeClr val="tx2">
                    <a:lumMod val="50000"/>
                  </a:schemeClr>
                </a:solidFill>
                <a:effectLst>
                  <a:outerShdw blurRad="38100" dist="38100" dir="2700000" algn="tl">
                    <a:srgbClr val="000000">
                      <a:alpha val="43137"/>
                    </a:srgbClr>
                  </a:outerShdw>
                </a:effectLst>
              </a:rPr>
              <a:t>Convention</a:t>
            </a:r>
            <a:r>
              <a:rPr lang="sr-Latn-RS" b="1" dirty="0" smtClean="0">
                <a:solidFill>
                  <a:schemeClr val="tx2">
                    <a:lumMod val="50000"/>
                  </a:schemeClr>
                </a:solidFill>
                <a:effectLst>
                  <a:outerShdw blurRad="38100" dist="38100" dir="2700000" algn="tl">
                    <a:srgbClr val="000000">
                      <a:alpha val="43137"/>
                    </a:srgbClr>
                  </a:outerShdw>
                </a:effectLst>
              </a:rPr>
              <a:t> in Serbia</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using for the very first time message box  previously agreed at the meeting of our “Collegium</a:t>
            </a:r>
            <a:r>
              <a:rPr lang="en-US" b="1" dirty="0" smtClean="0">
                <a:solidFill>
                  <a:schemeClr val="tx2">
                    <a:lumMod val="50000"/>
                  </a:schemeClr>
                </a:solidFill>
                <a:effectLst>
                  <a:outerShdw blurRad="38100" dist="38100" dir="2700000" algn="tl">
                    <a:srgbClr val="000000">
                      <a:alpha val="43137"/>
                    </a:srgbClr>
                  </a:outerShdw>
                </a:effectLst>
              </a:rPr>
              <a:t>”.</a:t>
            </a:r>
            <a:endParaRPr lang="sr-Latn-RS" b="1" dirty="0" smtClean="0">
              <a:solidFill>
                <a:schemeClr val="tx2">
                  <a:lumMod val="50000"/>
                </a:schemeClr>
              </a:solidFill>
              <a:effectLst>
                <a:outerShdw blurRad="38100" dist="38100" dir="2700000" algn="tl">
                  <a:srgbClr val="000000">
                    <a:alpha val="43137"/>
                  </a:srgbClr>
                </a:outerShdw>
              </a:effectLst>
            </a:endParaRPr>
          </a:p>
          <a:p>
            <a:pPr algn="just"/>
            <a:endParaRPr lang="sr-Latn-RS" b="1" dirty="0">
              <a:solidFill>
                <a:schemeClr val="tx2">
                  <a:lumMod val="50000"/>
                </a:schemeClr>
              </a:solidFill>
              <a:effectLst>
                <a:outerShdw blurRad="38100" dist="38100" dir="2700000" algn="tl">
                  <a:srgbClr val="000000">
                    <a:alpha val="43137"/>
                  </a:srgbClr>
                </a:outerShdw>
              </a:effectLst>
            </a:endParaRPr>
          </a:p>
          <a:p>
            <a:pPr algn="just"/>
            <a:r>
              <a:rPr lang="sr-Latn-RS" b="1" dirty="0" smtClean="0">
                <a:solidFill>
                  <a:schemeClr val="tx2">
                    <a:lumMod val="50000"/>
                  </a:schemeClr>
                </a:solidFill>
                <a:effectLst>
                  <a:outerShdw blurRad="38100" dist="38100" dir="2700000" algn="tl">
                    <a:srgbClr val="000000">
                      <a:alpha val="43137"/>
                    </a:srgbClr>
                  </a:outerShdw>
                </a:effectLst>
              </a:rPr>
              <a:t>● I</a:t>
            </a:r>
            <a:r>
              <a:rPr lang="en-US" b="1" dirty="0" smtClean="0">
                <a:solidFill>
                  <a:schemeClr val="tx2">
                    <a:lumMod val="50000"/>
                  </a:schemeClr>
                </a:solidFill>
                <a:effectLst>
                  <a:outerShdw blurRad="38100" dist="38100" dir="2700000" algn="tl">
                    <a:srgbClr val="000000">
                      <a:alpha val="43137"/>
                    </a:srgbClr>
                  </a:outerShdw>
                </a:effectLst>
              </a:rPr>
              <a:t>n December</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2013</a:t>
            </a:r>
            <a:r>
              <a:rPr lang="sr-Latn-RS" b="1" dirty="0" smtClean="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Women’s </a:t>
            </a:r>
            <a:r>
              <a:rPr lang="en-US" b="1" dirty="0">
                <a:solidFill>
                  <a:schemeClr val="tx2">
                    <a:lumMod val="50000"/>
                  </a:schemeClr>
                </a:solidFill>
                <a:effectLst>
                  <a:outerShdw blurRad="38100" dist="38100" dir="2700000" algn="tl">
                    <a:srgbClr val="000000">
                      <a:alpha val="43137"/>
                    </a:srgbClr>
                  </a:outerShdw>
                </a:effectLst>
              </a:rPr>
              <a:t>parliamentary </a:t>
            </a:r>
            <a:r>
              <a:rPr lang="en-US" b="1" dirty="0" smtClean="0">
                <a:solidFill>
                  <a:schemeClr val="tx2">
                    <a:lumMod val="50000"/>
                  </a:schemeClr>
                </a:solidFill>
                <a:effectLst>
                  <a:outerShdw blurRad="38100" dist="38100" dir="2700000" algn="tl">
                    <a:srgbClr val="000000">
                      <a:alpha val="43137"/>
                    </a:srgbClr>
                  </a:outerShdw>
                </a:effectLst>
              </a:rPr>
              <a:t>network</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organized </a:t>
            </a:r>
            <a:r>
              <a:rPr lang="en-US" b="1" dirty="0">
                <a:solidFill>
                  <a:schemeClr val="tx2">
                    <a:lumMod val="50000"/>
                  </a:schemeClr>
                </a:solidFill>
                <a:effectLst>
                  <a:outerShdw blurRad="38100" dist="38100" dir="2700000" algn="tl">
                    <a:srgbClr val="000000">
                      <a:alpha val="43137"/>
                    </a:srgbClr>
                  </a:outerShdw>
                </a:effectLst>
              </a:rPr>
              <a:t>the first </a:t>
            </a:r>
            <a:r>
              <a:rPr lang="sr-Latn-RS" b="1" dirty="0" smtClean="0">
                <a:solidFill>
                  <a:schemeClr val="tx2">
                    <a:lumMod val="50000"/>
                  </a:schemeClr>
                </a:solidFill>
                <a:effectLst>
                  <a:outerShdw blurRad="38100" dist="38100" dir="2700000" algn="tl">
                    <a:srgbClr val="000000">
                      <a:alpha val="43137"/>
                    </a:srgbClr>
                  </a:outerShdw>
                </a:effectLst>
              </a:rPr>
              <a:t>N</a:t>
            </a:r>
            <a:r>
              <a:rPr lang="en-US" b="1" dirty="0" err="1" smtClean="0">
                <a:solidFill>
                  <a:schemeClr val="tx2">
                    <a:lumMod val="50000"/>
                  </a:schemeClr>
                </a:solidFill>
                <a:effectLst>
                  <a:outerShdw blurRad="38100" dist="38100" dir="2700000" algn="tl">
                    <a:srgbClr val="000000">
                      <a:alpha val="43137"/>
                    </a:srgbClr>
                  </a:outerShdw>
                </a:effectLst>
              </a:rPr>
              <a:t>ational</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conference within the walls of the National Assembly of the Republic of Serbia. Three female counselors from each one of 29 different Serbian counties took part in this conference striving to activate as many women as possible within local communities as well as to form local female counselors’ networks.</a:t>
            </a:r>
          </a:p>
          <a:p>
            <a:pPr algn="just"/>
            <a:endParaRPr lang="sr-Latn-RS" b="1" dirty="0" smtClean="0">
              <a:solidFill>
                <a:schemeClr val="tx2">
                  <a:lumMod val="50000"/>
                </a:schemeClr>
              </a:solidFill>
              <a:effectLst>
                <a:outerShdw blurRad="38100" dist="38100" dir="2700000" algn="tl">
                  <a:srgbClr val="000000">
                    <a:alpha val="43137"/>
                  </a:srgbClr>
                </a:outerShdw>
              </a:effectLst>
            </a:endParaRPr>
          </a:p>
          <a:p>
            <a:pPr algn="just"/>
            <a:r>
              <a:rPr lang="en-US" b="1" dirty="0" smtClean="0">
                <a:solidFill>
                  <a:schemeClr val="tx2">
                    <a:lumMod val="50000"/>
                  </a:schemeClr>
                </a:solidFill>
                <a:effectLst>
                  <a:outerShdw blurRad="38100" dist="38100" dir="2700000" algn="tl">
                    <a:srgbClr val="000000">
                      <a:alpha val="43137"/>
                    </a:srgbClr>
                  </a:outerShdw>
                </a:effectLst>
              </a:rPr>
              <a:t> </a:t>
            </a:r>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Seminar ’’Gender budgeting’’, organized with OESC mission in Serbia aiming to plan the budget, to analyze its effects as well as to get relevant data about economic position of women within local community. </a:t>
            </a:r>
          </a:p>
          <a:p>
            <a:pPr algn="just"/>
            <a:endParaRPr lang="en-US"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25082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360" y="990600"/>
            <a:ext cx="8610600" cy="923330"/>
          </a:xfrm>
          <a:prstGeom prst="rect">
            <a:avLst/>
          </a:prstGeom>
        </p:spPr>
        <p:txBody>
          <a:bodyPr wrap="square">
            <a:spAutoFit/>
          </a:bodyPr>
          <a:lstStyle/>
          <a:p>
            <a:pPr algn="just"/>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Women’s </a:t>
            </a:r>
            <a:r>
              <a:rPr lang="en-US" b="1" dirty="0">
                <a:solidFill>
                  <a:schemeClr val="tx2">
                    <a:lumMod val="50000"/>
                  </a:schemeClr>
                </a:solidFill>
                <a:effectLst>
                  <a:outerShdw blurRad="38100" dist="38100" dir="2700000" algn="tl">
                    <a:srgbClr val="000000">
                      <a:alpha val="43137"/>
                    </a:srgbClr>
                  </a:outerShdw>
                </a:effectLst>
              </a:rPr>
              <a:t>parliamentary </a:t>
            </a:r>
            <a:r>
              <a:rPr lang="en-US" b="1" dirty="0" smtClean="0">
                <a:solidFill>
                  <a:schemeClr val="tx2">
                    <a:lumMod val="50000"/>
                  </a:schemeClr>
                </a:solidFill>
                <a:effectLst>
                  <a:outerShdw blurRad="38100" dist="38100" dir="2700000" algn="tl">
                    <a:srgbClr val="000000">
                      <a:alpha val="43137"/>
                    </a:srgbClr>
                  </a:outerShdw>
                </a:effectLst>
              </a:rPr>
              <a:t>network delegation</a:t>
            </a:r>
            <a:r>
              <a:rPr lang="sr-Latn-RS" b="1" dirty="0" smtClean="0">
                <a:solidFill>
                  <a:schemeClr val="tx2">
                    <a:lumMod val="50000"/>
                  </a:schemeClr>
                </a:solidFill>
                <a:effectLst>
                  <a:outerShdw blurRad="38100" dist="38100" dir="2700000" algn="tl">
                    <a:srgbClr val="000000">
                      <a:alpha val="43137"/>
                    </a:srgbClr>
                  </a:outerShdw>
                </a:effectLst>
              </a:rPr>
              <a:t> of Serbia </a:t>
            </a:r>
            <a:r>
              <a:rPr lang="en-US" b="1" dirty="0" smtClean="0">
                <a:solidFill>
                  <a:schemeClr val="tx2">
                    <a:lumMod val="50000"/>
                  </a:schemeClr>
                </a:solidFill>
                <a:effectLst>
                  <a:outerShdw blurRad="38100" dist="38100" dir="2700000" algn="tl">
                    <a:srgbClr val="000000">
                      <a:alpha val="43137"/>
                    </a:srgbClr>
                  </a:outerShdw>
                </a:effectLst>
              </a:rPr>
              <a:t>took </a:t>
            </a:r>
            <a:r>
              <a:rPr lang="en-US" b="1" dirty="0">
                <a:solidFill>
                  <a:schemeClr val="tx2">
                    <a:lumMod val="50000"/>
                  </a:schemeClr>
                </a:solidFill>
                <a:effectLst>
                  <a:outerShdw blurRad="38100" dist="38100" dir="2700000" algn="tl">
                    <a:srgbClr val="000000">
                      <a:alpha val="43137"/>
                    </a:srgbClr>
                  </a:outerShdw>
                </a:effectLst>
              </a:rPr>
              <a:t>part  in the international conference “Women in Parliament”, held in Brussels, November 27-29, 2013. Almost 400 female members of parliaments worldwide took part in this conference.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301552"/>
            <a:ext cx="3867150" cy="3860800"/>
          </a:xfrm>
          <a:prstGeom prst="rect">
            <a:avLst/>
          </a:prstGeom>
        </p:spPr>
      </p:pic>
    </p:spTree>
    <p:extLst>
      <p:ext uri="{BB962C8B-B14F-4D97-AF65-F5344CB8AC3E}">
        <p14:creationId xmlns:p14="http://schemas.microsoft.com/office/powerpoint/2010/main" val="29306880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86672"/>
            <a:ext cx="8610600" cy="4801314"/>
          </a:xfrm>
          <a:prstGeom prst="rect">
            <a:avLst/>
          </a:prstGeom>
        </p:spPr>
        <p:txBody>
          <a:bodyPr wrap="square">
            <a:spAutoFit/>
          </a:bodyPr>
          <a:lstStyle/>
          <a:p>
            <a:pPr algn="just"/>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Women’s </a:t>
            </a:r>
            <a:r>
              <a:rPr lang="en-US" b="1" dirty="0">
                <a:solidFill>
                  <a:schemeClr val="tx2">
                    <a:lumMod val="50000"/>
                  </a:schemeClr>
                </a:solidFill>
                <a:effectLst>
                  <a:outerShdw blurRad="38100" dist="38100" dir="2700000" algn="tl">
                    <a:srgbClr val="000000">
                      <a:alpha val="43137"/>
                    </a:srgbClr>
                  </a:outerShdw>
                </a:effectLst>
              </a:rPr>
              <a:t>parliamentary network’s delegation took part at the international conference “Achievements and challenges from a gender perspective” </a:t>
            </a:r>
            <a:r>
              <a:rPr lang="en-US" b="1" dirty="0" smtClean="0">
                <a:solidFill>
                  <a:schemeClr val="tx2">
                    <a:lumMod val="50000"/>
                  </a:schemeClr>
                </a:solidFill>
                <a:effectLst>
                  <a:outerShdw blurRad="38100" dist="38100" dir="2700000" algn="tl">
                    <a:srgbClr val="000000">
                      <a:alpha val="43137"/>
                    </a:srgbClr>
                  </a:outerShdw>
                </a:effectLst>
              </a:rPr>
              <a:t>in Bosnia </a:t>
            </a:r>
            <a:r>
              <a:rPr lang="en-US" b="1" dirty="0">
                <a:solidFill>
                  <a:schemeClr val="tx2">
                    <a:lumMod val="50000"/>
                  </a:schemeClr>
                </a:solidFill>
                <a:effectLst>
                  <a:outerShdw blurRad="38100" dist="38100" dir="2700000" algn="tl">
                    <a:srgbClr val="000000">
                      <a:alpha val="43137"/>
                    </a:srgbClr>
                  </a:outerShdw>
                </a:effectLst>
              </a:rPr>
              <a:t>and Herzegovina, </a:t>
            </a:r>
            <a:r>
              <a:rPr lang="sr-Latn-RS" b="1" dirty="0" smtClean="0">
                <a:solidFill>
                  <a:schemeClr val="tx2">
                    <a:lumMod val="50000"/>
                  </a:schemeClr>
                </a:solidFill>
                <a:effectLst>
                  <a:outerShdw blurRad="38100" dist="38100" dir="2700000" algn="tl">
                    <a:srgbClr val="000000">
                      <a:alpha val="43137"/>
                    </a:srgbClr>
                  </a:outerShdw>
                </a:effectLst>
              </a:rPr>
              <a:t>i</a:t>
            </a:r>
            <a:r>
              <a:rPr lang="en-US" b="1" dirty="0" smtClean="0">
                <a:solidFill>
                  <a:schemeClr val="tx2">
                    <a:lumMod val="50000"/>
                  </a:schemeClr>
                </a:solidFill>
                <a:effectLst>
                  <a:outerShdw blurRad="38100" dist="38100" dir="2700000" algn="tl">
                    <a:srgbClr val="000000">
                      <a:alpha val="43137"/>
                    </a:srgbClr>
                  </a:outerShdw>
                </a:effectLst>
              </a:rPr>
              <a:t>n March </a:t>
            </a:r>
            <a:r>
              <a:rPr lang="en-US" b="1" dirty="0">
                <a:solidFill>
                  <a:schemeClr val="tx2">
                    <a:lumMod val="50000"/>
                  </a:schemeClr>
                </a:solidFill>
                <a:effectLst>
                  <a:outerShdw blurRad="38100" dist="38100" dir="2700000" algn="tl">
                    <a:srgbClr val="000000">
                      <a:alpha val="43137"/>
                    </a:srgbClr>
                  </a:outerShdw>
                </a:effectLst>
              </a:rPr>
              <a:t>2014. </a:t>
            </a:r>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sr-Latn-RS" b="1" dirty="0">
              <a:solidFill>
                <a:schemeClr val="tx2">
                  <a:lumMod val="50000"/>
                </a:schemeClr>
              </a:solidFill>
              <a:effectLst>
                <a:outerShdw blurRad="38100" dist="38100" dir="2700000" algn="tl">
                  <a:srgbClr val="000000">
                    <a:alpha val="43137"/>
                  </a:srgbClr>
                </a:outerShdw>
              </a:effectLst>
            </a:endParaRPr>
          </a:p>
          <a:p>
            <a:pPr marL="342900" indent="-342900" algn="just">
              <a:buAutoNum type="arabicPeriod" startAt="16"/>
            </a:pPr>
            <a:endParaRPr lang="sr-Latn-R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sr-Latn-RS" b="1" dirty="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1" y="2114572"/>
            <a:ext cx="5051216" cy="3285468"/>
          </a:xfrm>
          <a:prstGeom prst="rect">
            <a:avLst/>
          </a:prstGeom>
          <a:effectLst>
            <a:outerShdw blurRad="76200" dist="76200" dir="10800000" algn="tr" rotWithShape="0">
              <a:prstClr val="black">
                <a:alpha val="40000"/>
              </a:prstClr>
            </a:outerShdw>
          </a:effectLst>
        </p:spPr>
      </p:pic>
    </p:spTree>
    <p:extLst>
      <p:ext uri="{BB962C8B-B14F-4D97-AF65-F5344CB8AC3E}">
        <p14:creationId xmlns:p14="http://schemas.microsoft.com/office/powerpoint/2010/main" val="11013405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76200"/>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4" name="Rectangle 3"/>
          <p:cNvSpPr/>
          <p:nvPr/>
        </p:nvSpPr>
        <p:spPr>
          <a:xfrm>
            <a:off x="228600" y="986672"/>
            <a:ext cx="8610600" cy="646331"/>
          </a:xfrm>
          <a:prstGeom prst="rect">
            <a:avLst/>
          </a:prstGeom>
        </p:spPr>
        <p:txBody>
          <a:bodyPr wrap="square">
            <a:spAutoFit/>
          </a:bodyPr>
          <a:lstStyle/>
          <a:p>
            <a:r>
              <a:rPr lang="en-US" b="1" dirty="0" smtClean="0">
                <a:solidFill>
                  <a:schemeClr val="tx2">
                    <a:lumMod val="50000"/>
                  </a:schemeClr>
                </a:solidFill>
                <a:effectLst>
                  <a:outerShdw blurRad="38100" dist="38100" dir="2700000" algn="tl">
                    <a:srgbClr val="000000">
                      <a:alpha val="43137"/>
                    </a:srgbClr>
                  </a:outerShdw>
                </a:effectLst>
              </a:rPr>
              <a:t>17</a:t>
            </a:r>
            <a:r>
              <a:rPr lang="en-US" b="1" dirty="0">
                <a:solidFill>
                  <a:schemeClr val="tx2">
                    <a:lumMod val="50000"/>
                  </a:schemeClr>
                </a:solidFill>
                <a:effectLst>
                  <a:outerShdw blurRad="38100" dist="38100" dir="2700000" algn="tl">
                    <a:srgbClr val="000000">
                      <a:alpha val="43137"/>
                    </a:srgbClr>
                  </a:outerShdw>
                </a:effectLst>
              </a:rPr>
              <a:t>. Women’s parliamentary network’s delegation took part at conference organized on the occasion of the 20th Anniversary of the founding of First Women’s Club.</a:t>
            </a:r>
            <a:endParaRPr lang="en-US" b="1" dirty="0" smtClean="0">
              <a:solidFill>
                <a:schemeClr val="tx2">
                  <a:lumMod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916832"/>
            <a:ext cx="3091421" cy="2062558"/>
          </a:xfrm>
          <a:prstGeom prst="rect">
            <a:avLst/>
          </a:prstGeom>
          <a:effectLst>
            <a:outerShdw blurRad="76200" dist="76200" dir="10800000" algn="tr"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1916832"/>
            <a:ext cx="3091421" cy="2062558"/>
          </a:xfrm>
          <a:prstGeom prst="rect">
            <a:avLst/>
          </a:prstGeom>
          <a:effectLst>
            <a:outerShdw blurRad="76200" dist="76200" dir="10800000" algn="tr" rotWithShape="0">
              <a:prstClr val="black">
                <a:alpha val="40000"/>
              </a:prst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4973" y="4191000"/>
            <a:ext cx="3091421" cy="2062558"/>
          </a:xfrm>
          <a:prstGeom prst="rect">
            <a:avLst/>
          </a:prstGeom>
          <a:effectLst>
            <a:outerShdw blurRad="76200" dist="76200" dir="10800000" algn="tr" rotWithShape="0">
              <a:prstClr val="black">
                <a:alpha val="40000"/>
              </a:prstClr>
            </a:outerShdw>
          </a:effectLst>
        </p:spPr>
      </p:pic>
      <p:sp>
        <p:nvSpPr>
          <p:cNvPr id="12" name="Rectangle 11"/>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1102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4"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86672"/>
            <a:ext cx="8610600" cy="3416320"/>
          </a:xfrm>
          <a:prstGeom prst="rect">
            <a:avLst/>
          </a:prstGeom>
        </p:spPr>
        <p:txBody>
          <a:bodyPr wrap="square">
            <a:spAutoFit/>
          </a:bodyPr>
          <a:lstStyle/>
          <a:p>
            <a:pPr algn="just"/>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The </a:t>
            </a:r>
            <a:r>
              <a:rPr lang="en-US" b="1" dirty="0">
                <a:solidFill>
                  <a:schemeClr val="tx2">
                    <a:lumMod val="50000"/>
                  </a:schemeClr>
                </a:solidFill>
                <a:effectLst>
                  <a:outerShdw blurRad="38100" dist="38100" dir="2700000" algn="tl">
                    <a:srgbClr val="000000">
                      <a:alpha val="43137"/>
                    </a:srgbClr>
                  </a:outerShdw>
                </a:effectLst>
              </a:rPr>
              <a:t>representative of Women’s parliamentary network participated at the opening ceremony of the “Women in uniform” conference, organized by non government organization FOSDI on 24 and 25 June, 2014</a:t>
            </a:r>
            <a:r>
              <a:rPr lang="en-US" b="1" dirty="0" smtClean="0">
                <a:solidFill>
                  <a:schemeClr val="tx2">
                    <a:lumMod val="50000"/>
                  </a:schemeClr>
                </a:solidFill>
                <a:effectLst>
                  <a:outerShdw blurRad="38100" dist="38100" dir="2700000" algn="tl">
                    <a:srgbClr val="000000">
                      <a:alpha val="43137"/>
                    </a:srgbClr>
                  </a:outerShdw>
                </a:effectLst>
              </a:rPr>
              <a:t>.</a:t>
            </a: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a:p>
            <a:pPr algn="just"/>
            <a:endParaRPr lang="en-US" b="1" dirty="0" smtClean="0">
              <a:solidFill>
                <a:schemeClr val="tx2">
                  <a:lumMod val="50000"/>
                </a:schemeClr>
              </a:solidFill>
              <a:effectLst>
                <a:outerShdw blurRad="38100" dist="38100" dir="2700000" algn="tl">
                  <a:srgbClr val="000000">
                    <a:alpha val="43137"/>
                  </a:srgbClr>
                </a:outerShdw>
              </a:effectLst>
            </a:endParaRPr>
          </a:p>
          <a:p>
            <a:pPr algn="just"/>
            <a:endParaRPr lang="en-US" b="1" dirty="0">
              <a:solidFill>
                <a:schemeClr val="tx2">
                  <a:lumMod val="50000"/>
                </a:schemeClr>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5954" y="2209800"/>
            <a:ext cx="6311246" cy="4263816"/>
          </a:xfrm>
          <a:prstGeom prst="rect">
            <a:avLst/>
          </a:prstGeom>
          <a:effectLst>
            <a:outerShdw blurRad="76200" dist="76200" dir="10800000" algn="tr" rotWithShape="0">
              <a:prstClr val="black">
                <a:alpha val="40000"/>
              </a:prstClr>
            </a:outerShdw>
          </a:effectLst>
        </p:spPr>
      </p:pic>
    </p:spTree>
    <p:extLst>
      <p:ext uri="{BB962C8B-B14F-4D97-AF65-F5344CB8AC3E}">
        <p14:creationId xmlns:p14="http://schemas.microsoft.com/office/powerpoint/2010/main" val="10171996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017115"/>
            <a:ext cx="8529320" cy="5324535"/>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ACHIEVED RESULTS OF THE SERBIAN WOMEN’S PARLIAMENTARY NETWORK:</a:t>
            </a:r>
            <a:r>
              <a:rPr lang="en-US" b="1" dirty="0">
                <a:solidFill>
                  <a:schemeClr val="tx2">
                    <a:lumMod val="50000"/>
                  </a:schemeClr>
                </a:solidFill>
                <a:effectLst>
                  <a:outerShdw blurRad="38100" dist="38100" dir="2700000" algn="tl">
                    <a:srgbClr val="000000">
                      <a:alpha val="43137"/>
                    </a:srgbClr>
                  </a:outerShdw>
                </a:effectLst>
              </a:rPr>
              <a:t> </a:t>
            </a:r>
          </a:p>
          <a:p>
            <a:pPr lvl="0" algn="just"/>
            <a:r>
              <a:rPr lang="en-US" b="1" dirty="0" smtClean="0">
                <a:solidFill>
                  <a:schemeClr val="tx2">
                    <a:lumMod val="50000"/>
                  </a:schemeClr>
                </a:solidFill>
                <a:effectLst>
                  <a:outerShdw blurRad="38100" dist="38100" dir="2700000" algn="tl">
                    <a:srgbClr val="000000">
                      <a:alpha val="43137"/>
                    </a:srgbClr>
                  </a:outerShdw>
                </a:effectLst>
              </a:rPr>
              <a:t>1. Criminal </a:t>
            </a:r>
            <a:r>
              <a:rPr lang="en-US" b="1" dirty="0">
                <a:solidFill>
                  <a:schemeClr val="tx2">
                    <a:lumMod val="50000"/>
                  </a:schemeClr>
                </a:solidFill>
                <a:effectLst>
                  <a:outerShdw blurRad="38100" dist="38100" dir="2700000" algn="tl">
                    <a:srgbClr val="000000">
                      <a:alpha val="43137"/>
                    </a:srgbClr>
                  </a:outerShdw>
                </a:effectLst>
              </a:rPr>
              <a:t>Law was amended in the procedure initiated by members of Women’s parliamentary network thus preventing obsolescence of sexual criminal offences against children. Serbia became second European country, after UK to do this. </a:t>
            </a:r>
            <a:endParaRPr lang="en-US" b="1" dirty="0" smtClean="0">
              <a:solidFill>
                <a:schemeClr val="tx2">
                  <a:lumMod val="50000"/>
                </a:schemeClr>
              </a:solidFill>
              <a:effectLst>
                <a:outerShdw blurRad="38100" dist="38100" dir="2700000" algn="tl">
                  <a:srgbClr val="000000">
                    <a:alpha val="43137"/>
                  </a:srgbClr>
                </a:outerShdw>
              </a:effectLst>
            </a:endParaRPr>
          </a:p>
          <a:p>
            <a:pPr lvl="0"/>
            <a:endParaRPr lang="en-US" b="1" dirty="0" smtClean="0">
              <a:solidFill>
                <a:schemeClr val="tx2">
                  <a:lumMod val="50000"/>
                </a:schemeClr>
              </a:solidFill>
              <a:effectLst>
                <a:outerShdw blurRad="38100" dist="38100" dir="2700000" algn="tl">
                  <a:srgbClr val="000000">
                    <a:alpha val="43137"/>
                  </a:srgbClr>
                </a:outerShdw>
              </a:effectLst>
            </a:endParaRPr>
          </a:p>
          <a:p>
            <a:pPr lvl="0" algn="just"/>
            <a:r>
              <a:rPr lang="en-US" b="1" dirty="0" smtClean="0">
                <a:solidFill>
                  <a:schemeClr val="tx2">
                    <a:lumMod val="50000"/>
                  </a:schemeClr>
                </a:solidFill>
                <a:effectLst>
                  <a:outerShdw blurRad="38100" dist="38100" dir="2700000" algn="tl">
                    <a:srgbClr val="000000">
                      <a:alpha val="43137"/>
                    </a:srgbClr>
                  </a:outerShdw>
                </a:effectLst>
              </a:rPr>
              <a:t>2</a:t>
            </a:r>
            <a:r>
              <a:rPr lang="en-US" b="1" dirty="0">
                <a:solidFill>
                  <a:schemeClr val="tx2">
                    <a:lumMod val="50000"/>
                  </a:schemeClr>
                </a:solidFill>
                <a:effectLst>
                  <a:outerShdw blurRad="38100" dist="38100" dir="2700000" algn="tl">
                    <a:srgbClr val="000000">
                      <a:alpha val="43137"/>
                    </a:srgbClr>
                  </a:outerShdw>
                </a:effectLst>
              </a:rPr>
              <a:t>. As a result of the First National Conference held in Belgrade on December 1, 2013, </a:t>
            </a:r>
            <a:r>
              <a:rPr lang="en-US" b="1" dirty="0" smtClean="0">
                <a:solidFill>
                  <a:schemeClr val="tx2">
                    <a:lumMod val="50000"/>
                  </a:schemeClr>
                </a:solidFill>
                <a:effectLst>
                  <a:outerShdw blurRad="38100" dist="38100" dir="2700000" algn="tl">
                    <a:srgbClr val="000000">
                      <a:alpha val="43137"/>
                    </a:srgbClr>
                  </a:outerShdw>
                </a:effectLst>
              </a:rPr>
              <a:t>Women’s parliamentary network was also established in Parliament of AP </a:t>
            </a:r>
            <a:r>
              <a:rPr lang="en-US" b="1" dirty="0" err="1" smtClean="0">
                <a:solidFill>
                  <a:schemeClr val="tx2">
                    <a:lumMod val="50000"/>
                  </a:schemeClr>
                </a:solidFill>
                <a:effectLst>
                  <a:outerShdw blurRad="38100" dist="38100" dir="2700000" algn="tl">
                    <a:srgbClr val="000000">
                      <a:alpha val="43137"/>
                    </a:srgbClr>
                  </a:outerShdw>
                </a:effectLst>
              </a:rPr>
              <a:t>Vojvodina</a:t>
            </a:r>
            <a:r>
              <a:rPr lang="en-US" b="1" dirty="0" smtClean="0">
                <a:solidFill>
                  <a:schemeClr val="tx2">
                    <a:lumMod val="50000"/>
                  </a:schemeClr>
                </a:solidFill>
                <a:effectLst>
                  <a:outerShdw blurRad="38100" dist="38100" dir="2700000" algn="tl">
                    <a:srgbClr val="000000">
                      <a:alpha val="43137"/>
                    </a:srgbClr>
                  </a:outerShdw>
                </a:effectLst>
              </a:rPr>
              <a:t> and also more </a:t>
            </a:r>
            <a:r>
              <a:rPr lang="en-US" b="1" dirty="0">
                <a:solidFill>
                  <a:schemeClr val="tx2">
                    <a:lumMod val="50000"/>
                  </a:schemeClr>
                </a:solidFill>
                <a:effectLst>
                  <a:outerShdw blurRad="38100" dist="38100" dir="2700000" algn="tl">
                    <a:srgbClr val="000000">
                      <a:alpha val="43137"/>
                    </a:srgbClr>
                  </a:outerShdw>
                </a:effectLst>
              </a:rPr>
              <a:t>then 40 women’s </a:t>
            </a:r>
            <a:r>
              <a:rPr lang="en-US" b="1" dirty="0" smtClean="0">
                <a:solidFill>
                  <a:schemeClr val="tx2">
                    <a:lumMod val="50000"/>
                  </a:schemeClr>
                </a:solidFill>
                <a:effectLst>
                  <a:outerShdw blurRad="38100" dist="38100" dir="2700000" algn="tl">
                    <a:srgbClr val="000000">
                      <a:alpha val="43137"/>
                    </a:srgbClr>
                  </a:outerShdw>
                </a:effectLst>
              </a:rPr>
              <a:t>counselors </a:t>
            </a:r>
            <a:r>
              <a:rPr lang="en-US" b="1" dirty="0">
                <a:solidFill>
                  <a:schemeClr val="tx2">
                    <a:lumMod val="50000"/>
                  </a:schemeClr>
                </a:solidFill>
                <a:effectLst>
                  <a:outerShdw blurRad="38100" dist="38100" dir="2700000" algn="tl">
                    <a:srgbClr val="000000">
                      <a:alpha val="43137"/>
                    </a:srgbClr>
                  </a:outerShdw>
                </a:effectLst>
              </a:rPr>
              <a:t>networks were formed within municipalities in </a:t>
            </a:r>
            <a:r>
              <a:rPr lang="en-US" b="1" dirty="0" smtClean="0">
                <a:solidFill>
                  <a:schemeClr val="tx2">
                    <a:lumMod val="50000"/>
                  </a:schemeClr>
                </a:solidFill>
                <a:effectLst>
                  <a:outerShdw blurRad="38100" dist="38100" dir="2700000" algn="tl">
                    <a:srgbClr val="000000">
                      <a:alpha val="43137"/>
                    </a:srgbClr>
                  </a:outerShdw>
                </a:effectLst>
              </a:rPr>
              <a:t>Serbia.</a:t>
            </a:r>
            <a:r>
              <a:rPr lang="en-US" b="1" dirty="0">
                <a:solidFill>
                  <a:schemeClr val="tx2">
                    <a:lumMod val="50000"/>
                  </a:schemeClr>
                </a:solidFill>
                <a:effectLst>
                  <a:outerShdw blurRad="38100" dist="38100" dir="2700000" algn="tl">
                    <a:srgbClr val="000000">
                      <a:alpha val="43137"/>
                    </a:srgbClr>
                  </a:outerShdw>
                </a:effectLst>
              </a:rPr>
              <a:t> </a:t>
            </a:r>
          </a:p>
          <a:p>
            <a:pPr lvl="0"/>
            <a:endParaRPr lang="en-US" b="1" dirty="0" smtClean="0">
              <a:solidFill>
                <a:schemeClr val="tx2">
                  <a:lumMod val="50000"/>
                </a:schemeClr>
              </a:solidFill>
              <a:effectLst>
                <a:outerShdw blurRad="38100" dist="38100" dir="2700000" algn="tl">
                  <a:srgbClr val="000000">
                    <a:alpha val="43137"/>
                  </a:srgbClr>
                </a:outerShdw>
              </a:effectLst>
            </a:endParaRPr>
          </a:p>
          <a:p>
            <a:pPr lvl="0" algn="just"/>
            <a:r>
              <a:rPr lang="en-US" b="1" dirty="0" smtClean="0">
                <a:solidFill>
                  <a:schemeClr val="tx2">
                    <a:lumMod val="50000"/>
                  </a:schemeClr>
                </a:solidFill>
                <a:effectLst>
                  <a:outerShdw blurRad="38100" dist="38100" dir="2700000" algn="tl">
                    <a:srgbClr val="000000">
                      <a:alpha val="43137"/>
                    </a:srgbClr>
                  </a:outerShdw>
                </a:effectLst>
              </a:rPr>
              <a:t>3</a:t>
            </a:r>
            <a:r>
              <a:rPr lang="en-US" b="1" dirty="0">
                <a:solidFill>
                  <a:schemeClr val="tx2">
                    <a:lumMod val="50000"/>
                  </a:schemeClr>
                </a:solidFill>
                <a:effectLst>
                  <a:outerShdw blurRad="38100" dist="38100" dir="2700000" algn="tl">
                    <a:srgbClr val="000000">
                      <a:alpha val="43137"/>
                    </a:srgbClr>
                  </a:outerShdw>
                </a:effectLst>
              </a:rPr>
              <a:t>. Establishing of the Women’s parliamentary network as well as its activities found place in the positive report of European Commission on Serbia, issued on June 1, </a:t>
            </a:r>
            <a:r>
              <a:rPr lang="en-US" b="1" dirty="0" smtClean="0">
                <a:solidFill>
                  <a:schemeClr val="tx2">
                    <a:lumMod val="50000"/>
                  </a:schemeClr>
                </a:solidFill>
                <a:effectLst>
                  <a:outerShdw blurRad="38100" dist="38100" dir="2700000" algn="tl">
                    <a:srgbClr val="000000">
                      <a:alpha val="43137"/>
                    </a:srgbClr>
                  </a:outerShdw>
                </a:effectLst>
              </a:rPr>
              <a:t>2013.</a:t>
            </a:r>
            <a:endParaRPr lang="en-US" b="1" dirty="0">
              <a:solidFill>
                <a:schemeClr val="tx2">
                  <a:lumMod val="50000"/>
                </a:schemeClr>
              </a:solidFill>
              <a:effectLst>
                <a:outerShdw blurRad="38100" dist="38100" dir="2700000" algn="tl">
                  <a:srgbClr val="000000">
                    <a:alpha val="43137"/>
                  </a:srgbClr>
                </a:outerShdw>
              </a:effectLst>
            </a:endParaRPr>
          </a:p>
          <a:p>
            <a:pPr lvl="0" algn="just"/>
            <a:endParaRPr lang="en-US" b="1" dirty="0">
              <a:solidFill>
                <a:schemeClr val="tx2">
                  <a:lumMod val="50000"/>
                </a:schemeClr>
              </a:solidFill>
              <a:effectLst>
                <a:outerShdw blurRad="38100" dist="38100" dir="2700000" algn="tl">
                  <a:srgbClr val="000000">
                    <a:alpha val="43137"/>
                  </a:srgbClr>
                </a:outerShdw>
              </a:effectLst>
            </a:endParaRPr>
          </a:p>
          <a:p>
            <a:pPr lvl="0" algn="just"/>
            <a:r>
              <a:rPr lang="en-US" b="1" dirty="0" smtClean="0">
                <a:solidFill>
                  <a:schemeClr val="tx2">
                    <a:lumMod val="50000"/>
                  </a:schemeClr>
                </a:solidFill>
                <a:effectLst>
                  <a:outerShdw blurRad="38100" dist="38100" dir="2700000" algn="tl">
                    <a:srgbClr val="000000">
                      <a:alpha val="43137"/>
                    </a:srgbClr>
                  </a:outerShdw>
                </a:effectLst>
              </a:rPr>
              <a:t>4.</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Significantly better representation of Women MPs in Committees of current Parliament’s convocation is result of efforts of Women’s Parliamentary Network</a:t>
            </a:r>
            <a:r>
              <a:rPr lang="sr-Latn-RS" b="1" dirty="0">
                <a:solidFill>
                  <a:schemeClr val="tx2">
                    <a:lumMod val="50000"/>
                  </a:schemeClr>
                </a:solidFill>
                <a:effectLst>
                  <a:outerShdw blurRad="38100" dist="38100" dir="2700000" algn="tl">
                    <a:srgbClr val="000000">
                      <a:alpha val="43137"/>
                    </a:srgbClr>
                  </a:outerShdw>
                </a:effectLst>
              </a:rPr>
              <a:t>:</a:t>
            </a:r>
            <a:endParaRPr lang="sr-Latn-RS" b="1" dirty="0" smtClean="0">
              <a:solidFill>
                <a:schemeClr val="tx2">
                  <a:lumMod val="50000"/>
                </a:schemeClr>
              </a:solidFill>
              <a:effectLst>
                <a:outerShdw blurRad="38100" dist="38100" dir="2700000" algn="tl">
                  <a:srgbClr val="000000">
                    <a:alpha val="43137"/>
                  </a:srgbClr>
                </a:outerShdw>
              </a:effectLst>
            </a:endParaRPr>
          </a:p>
          <a:p>
            <a:pPr lvl="0" algn="just"/>
            <a:r>
              <a:rPr lang="sr-Latn-RS" b="1" dirty="0" smtClean="0">
                <a:solidFill>
                  <a:schemeClr val="tx2">
                    <a:lumMod val="50000"/>
                  </a:schemeClr>
                </a:solidFill>
                <a:effectLst>
                  <a:outerShdw blurRad="38100" dist="38100" dir="2700000" algn="tl">
                    <a:srgbClr val="000000">
                      <a:alpha val="43137"/>
                    </a:srgbClr>
                  </a:outerShdw>
                </a:effectLst>
              </a:rPr>
              <a:t>- IX </a:t>
            </a:r>
            <a:r>
              <a:rPr lang="en-US" b="1" dirty="0" smtClean="0">
                <a:solidFill>
                  <a:schemeClr val="tx2">
                    <a:lumMod val="50000"/>
                  </a:schemeClr>
                </a:solidFill>
                <a:effectLst>
                  <a:outerShdw blurRad="38100" dist="38100" dir="2700000" algn="tl">
                    <a:srgbClr val="000000">
                      <a:alpha val="43137"/>
                    </a:srgbClr>
                  </a:outerShdw>
                </a:effectLst>
              </a:rPr>
              <a:t>convocation (</a:t>
            </a:r>
            <a:r>
              <a:rPr lang="sr-Latn-RS" b="1" dirty="0" smtClean="0">
                <a:solidFill>
                  <a:schemeClr val="tx2">
                    <a:lumMod val="50000"/>
                  </a:schemeClr>
                </a:solidFill>
                <a:effectLst>
                  <a:outerShdw blurRad="38100" dist="38100" dir="2700000" algn="tl">
                    <a:srgbClr val="000000">
                      <a:alpha val="43137"/>
                    </a:srgbClr>
                  </a:outerShdw>
                </a:effectLst>
              </a:rPr>
              <a:t>2012-2014</a:t>
            </a:r>
            <a:r>
              <a:rPr lang="en-US" b="1" dirty="0" smtClean="0">
                <a:solidFill>
                  <a:schemeClr val="tx2">
                    <a:lumMod val="50000"/>
                  </a:schemeClr>
                </a:solidFill>
                <a:effectLst>
                  <a:outerShdw blurRad="38100" dist="38100" dir="2700000" algn="tl">
                    <a:srgbClr val="000000">
                      <a:alpha val="43137"/>
                    </a:srgbClr>
                  </a:outerShdw>
                </a:effectLst>
              </a:rPr>
              <a:t>):</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only </a:t>
            </a:r>
            <a:r>
              <a:rPr lang="sr-Latn-RS" sz="2000" b="1" dirty="0" smtClean="0">
                <a:solidFill>
                  <a:schemeClr val="tx2">
                    <a:lumMod val="50000"/>
                  </a:schemeClr>
                </a:solidFill>
                <a:effectLst>
                  <a:outerShdw blurRad="38100" dist="38100" dir="2700000" algn="tl">
                    <a:srgbClr val="000000">
                      <a:alpha val="43137"/>
                    </a:srgbClr>
                  </a:outerShdw>
                </a:effectLst>
              </a:rPr>
              <a:t>11%</a:t>
            </a:r>
            <a:r>
              <a:rPr lang="en-US" sz="2000"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of women MPs were members of Committees,</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 </a:t>
            </a:r>
            <a:endParaRPr lang="sr-Latn-RS" b="1" dirty="0" smtClean="0">
              <a:solidFill>
                <a:schemeClr val="tx2">
                  <a:lumMod val="50000"/>
                </a:schemeClr>
              </a:solidFill>
              <a:effectLst>
                <a:outerShdw blurRad="38100" dist="38100" dir="2700000" algn="tl">
                  <a:srgbClr val="000000">
                    <a:alpha val="43137"/>
                  </a:srgbClr>
                </a:outerShdw>
              </a:effectLst>
            </a:endParaRPr>
          </a:p>
          <a:p>
            <a:pPr lvl="0" algn="just"/>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current </a:t>
            </a:r>
            <a:r>
              <a:rPr lang="sr-Latn-RS" b="1" dirty="0" smtClean="0">
                <a:solidFill>
                  <a:schemeClr val="tx2">
                    <a:lumMod val="50000"/>
                  </a:schemeClr>
                </a:solidFill>
                <a:effectLst>
                  <a:outerShdw blurRad="38100" dist="38100" dir="2700000" algn="tl">
                    <a:srgbClr val="000000">
                      <a:alpha val="43137"/>
                    </a:srgbClr>
                  </a:outerShdw>
                </a:effectLst>
              </a:rPr>
              <a:t>X </a:t>
            </a:r>
            <a:r>
              <a:rPr lang="en-US" b="1" dirty="0" smtClean="0">
                <a:solidFill>
                  <a:schemeClr val="tx2">
                    <a:lumMod val="50000"/>
                  </a:schemeClr>
                </a:solidFill>
                <a:effectLst>
                  <a:outerShdw blurRad="38100" dist="38100" dir="2700000" algn="tl">
                    <a:srgbClr val="000000">
                      <a:alpha val="43137"/>
                    </a:srgbClr>
                  </a:outerShdw>
                </a:effectLst>
              </a:rPr>
              <a:t>convocation:</a:t>
            </a:r>
            <a:r>
              <a:rPr lang="sr-Latn-RS" b="1" dirty="0" smtClean="0">
                <a:solidFill>
                  <a:schemeClr val="tx2">
                    <a:lumMod val="50000"/>
                  </a:schemeClr>
                </a:solidFill>
                <a:effectLst>
                  <a:outerShdw blurRad="38100" dist="38100" dir="2700000" algn="tl">
                    <a:srgbClr val="000000">
                      <a:alpha val="43137"/>
                    </a:srgbClr>
                  </a:outerShdw>
                </a:effectLst>
              </a:rPr>
              <a:t> </a:t>
            </a:r>
            <a:r>
              <a:rPr lang="sr-Latn-RS" sz="2000" b="1" dirty="0">
                <a:solidFill>
                  <a:schemeClr val="tx2">
                    <a:lumMod val="50000"/>
                  </a:schemeClr>
                </a:solidFill>
                <a:effectLst>
                  <a:outerShdw blurRad="38100" dist="38100" dir="2700000" algn="tl">
                    <a:srgbClr val="000000">
                      <a:alpha val="43137"/>
                    </a:srgbClr>
                  </a:outerShdw>
                </a:effectLst>
              </a:rPr>
              <a:t>33,4%</a:t>
            </a:r>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women MPs are Committee’s members</a:t>
            </a:r>
            <a:r>
              <a:rPr lang="en-US" b="1" dirty="0">
                <a:solidFill>
                  <a:schemeClr val="tx2">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457934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360" y="1008718"/>
            <a:ext cx="8610600" cy="5170646"/>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PLANS OF WOMEN’S PARLIAMENTARY NETWORK IN SERBIA:</a:t>
            </a:r>
            <a:r>
              <a:rPr lang="en-US" b="1" dirty="0">
                <a:solidFill>
                  <a:schemeClr val="tx2">
                    <a:lumMod val="50000"/>
                  </a:schemeClr>
                </a:solidFill>
                <a:effectLst>
                  <a:outerShdw blurRad="38100" dist="38100" dir="2700000" algn="tl">
                    <a:srgbClr val="000000">
                      <a:alpha val="43137"/>
                    </a:srgbClr>
                  </a:outerShdw>
                </a:effectLst>
              </a:rPr>
              <a:t> </a:t>
            </a:r>
          </a:p>
          <a:p>
            <a:r>
              <a:rPr lang="en-US" b="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pPr lvl="0" algn="just"/>
            <a:r>
              <a:rPr lang="en-US" b="1" dirty="0">
                <a:solidFill>
                  <a:schemeClr val="tx2">
                    <a:lumMod val="50000"/>
                  </a:schemeClr>
                </a:solidFill>
                <a:effectLst>
                  <a:outerShdw blurRad="38100" dist="38100" dir="2700000" algn="tl">
                    <a:srgbClr val="000000">
                      <a:alpha val="43137"/>
                    </a:srgbClr>
                  </a:outerShdw>
                </a:effectLst>
              </a:rPr>
              <a:t>1. Continuation of activities</a:t>
            </a:r>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of Women’s Parliamentary Network during current Parliament’s convocation</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as well as continuation of cooperation with institutions and organizations whose primary goal is better position of women in our society</a:t>
            </a:r>
            <a:r>
              <a:rPr lang="sr-Latn-RS" b="1" dirty="0" smtClean="0">
                <a:solidFill>
                  <a:schemeClr val="tx2">
                    <a:lumMod val="50000"/>
                  </a:schemeClr>
                </a:solidFill>
                <a:effectLst>
                  <a:outerShdw blurRad="38100" dist="38100" dir="2700000" algn="tl">
                    <a:srgbClr val="000000">
                      <a:alpha val="43137"/>
                    </a:srgbClr>
                  </a:outerShdw>
                </a:effectLst>
              </a:rPr>
              <a:t>.</a:t>
            </a:r>
            <a:endParaRPr lang="en-US" b="1" dirty="0">
              <a:solidFill>
                <a:schemeClr val="tx2">
                  <a:lumMod val="50000"/>
                </a:schemeClr>
              </a:solidFill>
              <a:effectLst>
                <a:outerShdw blurRad="38100" dist="38100" dir="2700000" algn="tl">
                  <a:srgbClr val="000000">
                    <a:alpha val="43137"/>
                  </a:srgbClr>
                </a:outerShdw>
              </a:effectLst>
            </a:endParaRPr>
          </a:p>
          <a:p>
            <a:pPr lvl="0" algn="just"/>
            <a:endParaRPr lang="en-US" b="1" dirty="0">
              <a:solidFill>
                <a:schemeClr val="tx2">
                  <a:lumMod val="50000"/>
                </a:schemeClr>
              </a:solidFill>
              <a:effectLst>
                <a:outerShdw blurRad="38100" dist="38100" dir="2700000" algn="tl">
                  <a:srgbClr val="000000">
                    <a:alpha val="43137"/>
                  </a:srgbClr>
                </a:outerShdw>
              </a:effectLst>
            </a:endParaRPr>
          </a:p>
          <a:p>
            <a:pPr lvl="0" algn="just"/>
            <a:r>
              <a:rPr lang="en-US" b="1" dirty="0">
                <a:solidFill>
                  <a:schemeClr val="tx2">
                    <a:lumMod val="50000"/>
                  </a:schemeClr>
                </a:solidFill>
                <a:effectLst>
                  <a:outerShdw blurRad="38100" dist="38100" dir="2700000" algn="tl">
                    <a:srgbClr val="000000">
                      <a:alpha val="43137"/>
                    </a:srgbClr>
                  </a:outerShdw>
                </a:effectLst>
              </a:rPr>
              <a:t>2. Organization of the First Regional Conference in National Assembly of the Republic of Serbia</a:t>
            </a:r>
            <a:r>
              <a:rPr lang="sr-Latn-RS" b="1" dirty="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during fall this year in </a:t>
            </a:r>
            <a:r>
              <a:rPr lang="en-US" b="1" dirty="0">
                <a:solidFill>
                  <a:schemeClr val="tx2">
                    <a:lumMod val="50000"/>
                  </a:schemeClr>
                </a:solidFill>
                <a:effectLst>
                  <a:outerShdw blurRad="38100" dist="38100" dir="2700000" algn="tl">
                    <a:srgbClr val="000000">
                      <a:alpha val="43137"/>
                    </a:srgbClr>
                  </a:outerShdw>
                </a:effectLst>
              </a:rPr>
              <a:t>order to share different experiences and to connect women from the region</a:t>
            </a:r>
            <a:r>
              <a:rPr lang="sr-Latn-RS" b="1" dirty="0">
                <a:solidFill>
                  <a:schemeClr val="tx2">
                    <a:lumMod val="50000"/>
                  </a:schemeClr>
                </a:solidFill>
                <a:effectLst>
                  <a:outerShdw blurRad="38100" dist="38100" dir="2700000" algn="tl">
                    <a:srgbClr val="000000">
                      <a:alpha val="43137"/>
                    </a:srgbClr>
                  </a:outerShdw>
                </a:effectLst>
              </a:rPr>
              <a:t> , </a:t>
            </a:r>
            <a:r>
              <a:rPr lang="en-US" b="1" dirty="0" smtClean="0">
                <a:solidFill>
                  <a:schemeClr val="tx2">
                    <a:lumMod val="50000"/>
                  </a:schemeClr>
                </a:solidFill>
                <a:effectLst>
                  <a:outerShdw blurRad="38100" dist="38100" dir="2700000" algn="tl">
                    <a:srgbClr val="000000">
                      <a:alpha val="43137"/>
                    </a:srgbClr>
                  </a:outerShdw>
                </a:effectLst>
              </a:rPr>
              <a:t>as well as of 2.</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national conference  on November</a:t>
            </a:r>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2</a:t>
            </a:r>
            <a:r>
              <a:rPr lang="sr-Latn-RS" b="1" dirty="0" smtClean="0">
                <a:solidFill>
                  <a:schemeClr val="tx2">
                    <a:lumMod val="50000"/>
                  </a:schemeClr>
                </a:solidFill>
                <a:effectLst>
                  <a:outerShdw blurRad="38100" dist="38100" dir="2700000" algn="tl">
                    <a:srgbClr val="000000">
                      <a:alpha val="43137"/>
                    </a:srgbClr>
                  </a:outerShdw>
                </a:effectLst>
              </a:rPr>
              <a:t>014.</a:t>
            </a:r>
            <a:endParaRPr lang="en-US" b="1" dirty="0">
              <a:solidFill>
                <a:schemeClr val="tx2">
                  <a:lumMod val="50000"/>
                </a:schemeClr>
              </a:solidFill>
              <a:effectLst>
                <a:outerShdw blurRad="38100" dist="38100" dir="2700000" algn="tl">
                  <a:srgbClr val="000000">
                    <a:alpha val="43137"/>
                  </a:srgbClr>
                </a:outerShdw>
              </a:effectLst>
            </a:endParaRPr>
          </a:p>
          <a:p>
            <a:r>
              <a:rPr lang="en-US" b="1" dirty="0">
                <a:solidFill>
                  <a:schemeClr val="tx2">
                    <a:lumMod val="50000"/>
                  </a:schemeClr>
                </a:solidFill>
                <a:effectLst>
                  <a:outerShdw blurRad="38100" dist="38100" dir="2700000" algn="tl">
                    <a:srgbClr val="000000">
                      <a:alpha val="43137"/>
                    </a:srgbClr>
                  </a:outerShdw>
                </a:effectLst>
              </a:rPr>
              <a:t> </a:t>
            </a:r>
          </a:p>
          <a:p>
            <a:pPr lvl="0" algn="just"/>
            <a:r>
              <a:rPr lang="en-US" b="1" dirty="0" smtClean="0">
                <a:solidFill>
                  <a:schemeClr val="tx2">
                    <a:lumMod val="50000"/>
                  </a:schemeClr>
                </a:solidFill>
                <a:effectLst>
                  <a:outerShdw blurRad="38100" dist="38100" dir="2700000" algn="tl">
                    <a:srgbClr val="000000">
                      <a:alpha val="43137"/>
                    </a:srgbClr>
                  </a:outerShdw>
                </a:effectLst>
              </a:rPr>
              <a:t>3. Initiating </a:t>
            </a:r>
            <a:r>
              <a:rPr lang="en-US" b="1" dirty="0">
                <a:solidFill>
                  <a:schemeClr val="tx2">
                    <a:lumMod val="50000"/>
                  </a:schemeClr>
                </a:solidFill>
                <a:effectLst>
                  <a:outerShdw blurRad="38100" dist="38100" dir="2700000" algn="tl">
                    <a:srgbClr val="000000">
                      <a:alpha val="43137"/>
                    </a:srgbClr>
                  </a:outerShdw>
                </a:effectLst>
              </a:rPr>
              <a:t>new legal solutions striving to achieve gender equality and promoting </a:t>
            </a:r>
            <a:r>
              <a:rPr lang="en-US" b="1" dirty="0" smtClean="0">
                <a:solidFill>
                  <a:schemeClr val="tx2">
                    <a:lumMod val="50000"/>
                  </a:schemeClr>
                </a:solidFill>
                <a:effectLst>
                  <a:outerShdw blurRad="38100" dist="38100" dir="2700000" algn="tl">
                    <a:srgbClr val="000000">
                      <a:alpha val="43137"/>
                    </a:srgbClr>
                  </a:outerShdw>
                </a:effectLst>
              </a:rPr>
              <a:t>women’s </a:t>
            </a:r>
            <a:r>
              <a:rPr lang="en-US" b="1" dirty="0">
                <a:solidFill>
                  <a:schemeClr val="tx2">
                    <a:lumMod val="50000"/>
                  </a:schemeClr>
                </a:solidFill>
                <a:effectLst>
                  <a:outerShdw blurRad="38100" dist="38100" dir="2700000" algn="tl">
                    <a:srgbClr val="000000">
                      <a:alpha val="43137"/>
                    </a:srgbClr>
                  </a:outerShdw>
                </a:effectLst>
              </a:rPr>
              <a:t>entrepreneurship as one of the key factors of economic growth.</a:t>
            </a:r>
            <a:endParaRPr lang="sr-Latn-RS" b="1" dirty="0">
              <a:solidFill>
                <a:schemeClr val="tx2">
                  <a:lumMod val="50000"/>
                </a:schemeClr>
              </a:solidFill>
              <a:effectLst>
                <a:outerShdw blurRad="38100" dist="38100" dir="2700000" algn="tl">
                  <a:srgbClr val="000000">
                    <a:alpha val="43137"/>
                  </a:srgbClr>
                </a:outerShdw>
              </a:effectLst>
            </a:endParaRPr>
          </a:p>
          <a:p>
            <a:pPr lvl="0"/>
            <a:endParaRPr lang="sr-Latn-RS" b="1" dirty="0">
              <a:solidFill>
                <a:schemeClr val="tx2">
                  <a:lumMod val="50000"/>
                </a:schemeClr>
              </a:solidFill>
              <a:effectLst>
                <a:outerShdw blurRad="38100" dist="38100" dir="2700000" algn="tl">
                  <a:srgbClr val="000000">
                    <a:alpha val="43137"/>
                  </a:srgbClr>
                </a:outerShdw>
              </a:effectLst>
            </a:endParaRPr>
          </a:p>
          <a:p>
            <a:pPr lvl="0" algn="just"/>
            <a:r>
              <a:rPr lang="sr-Latn-RS" b="1" dirty="0" smtClean="0">
                <a:solidFill>
                  <a:schemeClr val="tx2">
                    <a:lumMod val="50000"/>
                  </a:schemeClr>
                </a:solidFill>
                <a:effectLst>
                  <a:outerShdw blurRad="38100" dist="38100" dir="2700000" algn="tl">
                    <a:srgbClr val="000000">
                      <a:alpha val="43137"/>
                    </a:srgbClr>
                  </a:outerShdw>
                </a:effectLst>
              </a:rPr>
              <a:t>4. </a:t>
            </a:r>
            <a:r>
              <a:rPr lang="sr-Cyrl-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Signing </a:t>
            </a:r>
            <a:r>
              <a:rPr lang="en-US" b="1" dirty="0">
                <a:solidFill>
                  <a:schemeClr val="tx2">
                    <a:lumMod val="50000"/>
                  </a:schemeClr>
                </a:solidFill>
                <a:effectLst>
                  <a:outerShdw blurRad="38100" dist="38100" dir="2700000" algn="tl">
                    <a:srgbClr val="000000">
                      <a:alpha val="43137"/>
                    </a:srgbClr>
                  </a:outerShdw>
                </a:effectLst>
              </a:rPr>
              <a:t>of National </a:t>
            </a:r>
            <a:r>
              <a:rPr lang="en-US" b="1" dirty="0" smtClean="0">
                <a:solidFill>
                  <a:schemeClr val="tx2">
                    <a:lumMod val="50000"/>
                  </a:schemeClr>
                </a:solidFill>
                <a:effectLst>
                  <a:outerShdw blurRad="38100" dist="38100" dir="2700000" algn="tl">
                    <a:srgbClr val="000000">
                      <a:alpha val="43137"/>
                    </a:srgbClr>
                  </a:outerShdw>
                </a:effectLst>
              </a:rPr>
              <a:t>Assembly’s</a:t>
            </a:r>
            <a:r>
              <a:rPr lang="sr-Cyrl-RS" b="1" dirty="0" smtClean="0">
                <a:solidFill>
                  <a:schemeClr val="tx2">
                    <a:lumMod val="50000"/>
                  </a:schemeClr>
                </a:solidFill>
                <a:effectLst>
                  <a:outerShdw blurRad="38100" dist="38100" dir="2700000" algn="tl">
                    <a:srgbClr val="000000">
                      <a:alpha val="43137"/>
                    </a:srgbClr>
                  </a:outerShdw>
                </a:effectLst>
              </a:rPr>
              <a:t> </a:t>
            </a:r>
            <a:r>
              <a:rPr lang="sr-Latn-RS" b="1" dirty="0" smtClean="0">
                <a:solidFill>
                  <a:schemeClr val="tx2">
                    <a:lumMod val="50000"/>
                  </a:schemeClr>
                </a:solidFill>
                <a:effectLst>
                  <a:outerShdw blurRad="38100" dist="38100" dir="2700000" algn="tl">
                    <a:srgbClr val="000000">
                      <a:alpha val="43137"/>
                    </a:srgbClr>
                  </a:outerShdw>
                </a:effectLst>
              </a:rPr>
              <a:t>Memorandum </a:t>
            </a:r>
            <a:r>
              <a:rPr lang="en-US" b="1" dirty="0">
                <a:solidFill>
                  <a:schemeClr val="tx2">
                    <a:lumMod val="50000"/>
                  </a:schemeClr>
                </a:solidFill>
                <a:effectLst>
                  <a:outerShdw blurRad="38100" dist="38100" dir="2700000" algn="tl">
                    <a:srgbClr val="000000">
                      <a:alpha val="43137"/>
                    </a:srgbClr>
                  </a:outerShdw>
                </a:effectLst>
              </a:rPr>
              <a:t>of Understanding</a:t>
            </a:r>
            <a:r>
              <a:rPr lang="sr-Latn-RS" b="1" dirty="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supporting growth of women’s entrepreneurship in Serbia, in November 2014, jointly sponsored by Women’s Parliamentary Network</a:t>
            </a:r>
            <a:r>
              <a:rPr lang="sr-Latn-RS" b="1" dirty="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Association of Business </a:t>
            </a:r>
            <a:r>
              <a:rPr lang="en-US" b="1" dirty="0" smtClean="0">
                <a:solidFill>
                  <a:schemeClr val="tx2">
                    <a:lumMod val="50000"/>
                  </a:schemeClr>
                </a:solidFill>
                <a:effectLst>
                  <a:outerShdw blurRad="38100" dist="38100" dir="2700000" algn="tl">
                    <a:srgbClr val="000000">
                      <a:alpha val="43137"/>
                    </a:srgbClr>
                  </a:outerShdw>
                </a:effectLst>
              </a:rPr>
              <a:t>Women of </a:t>
            </a:r>
            <a:r>
              <a:rPr lang="en-US" b="1" dirty="0">
                <a:solidFill>
                  <a:schemeClr val="tx2">
                    <a:lumMod val="50000"/>
                  </a:schemeClr>
                </a:solidFill>
                <a:effectLst>
                  <a:outerShdw blurRad="38100" dist="38100" dir="2700000" algn="tl">
                    <a:srgbClr val="000000">
                      <a:alpha val="43137"/>
                    </a:srgbClr>
                  </a:outerShdw>
                </a:effectLst>
              </a:rPr>
              <a:t>Serbia and</a:t>
            </a:r>
            <a:r>
              <a:rPr lang="sr-Latn-RS" b="1" dirty="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European Commission’s office </a:t>
            </a:r>
            <a:r>
              <a:rPr lang="en-US" b="1" dirty="0" smtClean="0">
                <a:solidFill>
                  <a:schemeClr val="tx2">
                    <a:lumMod val="50000"/>
                  </a:schemeClr>
                </a:solidFill>
                <a:effectLst>
                  <a:outerShdw blurRad="38100" dist="38100" dir="2700000" algn="tl">
                    <a:srgbClr val="000000">
                      <a:alpha val="43137"/>
                    </a:srgbClr>
                  </a:outerShdw>
                </a:effectLst>
              </a:rPr>
              <a:t>in </a:t>
            </a:r>
            <a:r>
              <a:rPr lang="en-US" b="1" dirty="0">
                <a:solidFill>
                  <a:schemeClr val="tx2">
                    <a:lumMod val="50000"/>
                  </a:schemeClr>
                </a:solidFill>
                <a:effectLst>
                  <a:outerShdw blurRad="38100" dist="38100" dir="2700000" algn="tl">
                    <a:srgbClr val="000000">
                      <a:alpha val="43137"/>
                    </a:srgbClr>
                  </a:outerShdw>
                </a:effectLst>
              </a:rPr>
              <a:t>Belgrade</a:t>
            </a:r>
            <a:r>
              <a:rPr lang="sr-Latn-RS" b="1" dirty="0">
                <a:solidFill>
                  <a:schemeClr val="tx2">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160768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0600"/>
            <a:ext cx="8610600" cy="4339650"/>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CHALLENGES OF THE WOMEN’S PARLIAMENTARY NETWORK:</a:t>
            </a:r>
            <a:r>
              <a:rPr lang="en-US" b="1" dirty="0">
                <a:solidFill>
                  <a:schemeClr val="tx2">
                    <a:lumMod val="50000"/>
                  </a:schemeClr>
                </a:solidFill>
                <a:effectLst>
                  <a:outerShdw blurRad="38100" dist="38100" dir="2700000" algn="tl">
                    <a:srgbClr val="000000">
                      <a:alpha val="43137"/>
                    </a:srgbClr>
                  </a:outerShdw>
                </a:effectLst>
              </a:rPr>
              <a:t> </a:t>
            </a:r>
          </a:p>
          <a:p>
            <a:r>
              <a:rPr lang="en-US" b="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pPr lvl="0" algn="just"/>
            <a:r>
              <a:rPr lang="en-US" b="1" dirty="0">
                <a:solidFill>
                  <a:schemeClr val="tx2">
                    <a:lumMod val="50000"/>
                  </a:schemeClr>
                </a:solidFill>
                <a:effectLst>
                  <a:outerShdw blurRad="38100" dist="38100" dir="2700000" algn="tl">
                    <a:srgbClr val="000000">
                      <a:alpha val="43137"/>
                    </a:srgbClr>
                  </a:outerShdw>
                </a:effectLst>
              </a:rPr>
              <a:t>1. In front of </a:t>
            </a:r>
            <a:r>
              <a:rPr lang="en-US" b="1" dirty="0" smtClean="0">
                <a:solidFill>
                  <a:schemeClr val="tx2">
                    <a:lumMod val="50000"/>
                  </a:schemeClr>
                </a:solidFill>
                <a:effectLst>
                  <a:outerShdw blurRad="38100" dist="38100" dir="2700000" algn="tl">
                    <a:srgbClr val="000000">
                      <a:alpha val="43137"/>
                    </a:srgbClr>
                  </a:outerShdw>
                </a:effectLst>
              </a:rPr>
              <a:t>us is </a:t>
            </a:r>
            <a:r>
              <a:rPr lang="en-US" b="1" dirty="0">
                <a:solidFill>
                  <a:schemeClr val="tx2">
                    <a:lumMod val="50000"/>
                  </a:schemeClr>
                </a:solidFill>
                <a:effectLst>
                  <a:outerShdw blurRad="38100" dist="38100" dir="2700000" algn="tl">
                    <a:srgbClr val="000000">
                      <a:alpha val="43137"/>
                    </a:srgbClr>
                  </a:outerShdw>
                </a:effectLst>
              </a:rPr>
              <a:t>a difficult task of demolition of political, social and economical stereotypes which are still predominant in Serbian society.</a:t>
            </a:r>
          </a:p>
          <a:p>
            <a:pPr algn="just"/>
            <a:r>
              <a:rPr lang="sr-Latn-CS" b="1" dirty="0">
                <a:solidFill>
                  <a:schemeClr val="tx2">
                    <a:lumMod val="50000"/>
                  </a:schemeClr>
                </a:solidFill>
                <a:effectLst>
                  <a:outerShdw blurRad="38100" dist="38100" dir="2700000" algn="tl">
                    <a:srgbClr val="000000">
                      <a:alpha val="43137"/>
                    </a:srgbClr>
                  </a:outerShdw>
                </a:effectLst>
              </a:rPr>
              <a:t> </a:t>
            </a:r>
            <a:endParaRPr lang="en-US" b="1" dirty="0">
              <a:solidFill>
                <a:schemeClr val="tx2">
                  <a:lumMod val="50000"/>
                </a:schemeClr>
              </a:solidFill>
              <a:effectLst>
                <a:outerShdw blurRad="38100" dist="38100" dir="2700000" algn="tl">
                  <a:srgbClr val="000000">
                    <a:alpha val="43137"/>
                  </a:srgbClr>
                </a:outerShdw>
              </a:effectLst>
            </a:endParaRPr>
          </a:p>
          <a:p>
            <a:r>
              <a:rPr lang="en-US" b="1" dirty="0">
                <a:solidFill>
                  <a:schemeClr val="tx2">
                    <a:lumMod val="50000"/>
                  </a:schemeClr>
                </a:solidFill>
                <a:effectLst>
                  <a:outerShdw blurRad="38100" dist="38100" dir="2700000" algn="tl">
                    <a:srgbClr val="000000">
                      <a:alpha val="43137"/>
                    </a:srgbClr>
                  </a:outerShdw>
                </a:effectLst>
              </a:rPr>
              <a:t> </a:t>
            </a:r>
          </a:p>
          <a:p>
            <a:pPr lvl="0" algn="just"/>
            <a:r>
              <a:rPr lang="sr-Latn-RS" b="1" dirty="0">
                <a:solidFill>
                  <a:schemeClr val="tx2">
                    <a:lumMod val="50000"/>
                  </a:schemeClr>
                </a:solidFill>
                <a:effectLst>
                  <a:outerShdw blurRad="38100" dist="38100" dir="2700000" algn="tl">
                    <a:srgbClr val="000000">
                      <a:alpha val="43137"/>
                    </a:srgbClr>
                  </a:outerShdw>
                </a:effectLst>
              </a:rPr>
              <a:t>2</a:t>
            </a:r>
            <a:r>
              <a:rPr lang="en-US" b="1" dirty="0" smtClean="0">
                <a:solidFill>
                  <a:schemeClr val="tx2">
                    <a:lumMod val="50000"/>
                  </a:schemeClr>
                </a:solidFill>
                <a:effectLst>
                  <a:outerShdw blurRad="38100" dist="38100" dir="2700000" algn="tl">
                    <a:srgbClr val="000000">
                      <a:alpha val="43137"/>
                    </a:srgbClr>
                  </a:outerShdw>
                </a:effectLst>
              </a:rPr>
              <a:t>. Involvement and engagement of as many women as possible in executive structures and in local policies</a:t>
            </a:r>
            <a:r>
              <a:rPr lang="sr-Latn-RS" b="1" dirty="0" smtClean="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Current state of affairs is that only 8% of mayors in municipalities are women.</a:t>
            </a:r>
          </a:p>
          <a:p>
            <a:pPr lvl="0" algn="just"/>
            <a:endParaRPr lang="en-US" b="1" dirty="0">
              <a:solidFill>
                <a:schemeClr val="tx2">
                  <a:lumMod val="50000"/>
                </a:schemeClr>
              </a:solidFill>
              <a:effectLst>
                <a:outerShdw blurRad="38100" dist="38100" dir="2700000" algn="tl">
                  <a:srgbClr val="000000">
                    <a:alpha val="43137"/>
                  </a:srgbClr>
                </a:outerShdw>
              </a:effectLst>
            </a:endParaRPr>
          </a:p>
          <a:p>
            <a:pPr lvl="0" algn="just"/>
            <a:r>
              <a:rPr lang="sr-Latn-RS" b="1" dirty="0">
                <a:solidFill>
                  <a:schemeClr val="tx2">
                    <a:lumMod val="50000"/>
                  </a:schemeClr>
                </a:solidFill>
                <a:effectLst>
                  <a:outerShdw blurRad="38100" dist="38100" dir="2700000" algn="tl">
                    <a:srgbClr val="000000">
                      <a:alpha val="43137"/>
                    </a:srgbClr>
                  </a:outerShdw>
                </a:effectLst>
              </a:rPr>
              <a:t>3</a:t>
            </a:r>
            <a:r>
              <a:rPr lang="en-US" b="1" dirty="0">
                <a:solidFill>
                  <a:schemeClr val="tx2">
                    <a:lumMod val="50000"/>
                  </a:schemeClr>
                </a:solidFill>
                <a:effectLst>
                  <a:outerShdw blurRad="38100" dist="38100" dir="2700000" algn="tl">
                    <a:srgbClr val="000000">
                      <a:alpha val="43137"/>
                    </a:srgbClr>
                  </a:outerShdw>
                </a:effectLst>
              </a:rPr>
              <a:t>. Our goal is to create amendments regarding Law on Ministries aiming to implement the same rule as in Parliament, minimum 30% women in governing bodies.</a:t>
            </a:r>
            <a:endParaRPr lang="sr-Latn-RS" b="1" dirty="0">
              <a:solidFill>
                <a:schemeClr val="tx2">
                  <a:lumMod val="50000"/>
                </a:schemeClr>
              </a:solidFill>
              <a:effectLst>
                <a:outerShdw blurRad="38100" dist="38100" dir="2700000" algn="tl">
                  <a:srgbClr val="000000">
                    <a:alpha val="43137"/>
                  </a:srgbClr>
                </a:outerShdw>
              </a:effectLst>
            </a:endParaRPr>
          </a:p>
          <a:p>
            <a:pPr lvl="0"/>
            <a:endParaRPr lang="sr-Latn-RS" b="1" dirty="0">
              <a:solidFill>
                <a:schemeClr val="tx2">
                  <a:lumMod val="50000"/>
                </a:schemeClr>
              </a:solidFill>
              <a:effectLst>
                <a:outerShdw blurRad="38100" dist="38100" dir="2700000" algn="tl">
                  <a:srgbClr val="000000">
                    <a:alpha val="43137"/>
                  </a:srgbClr>
                </a:outerShdw>
              </a:effectLst>
            </a:endParaRPr>
          </a:p>
          <a:p>
            <a:pPr lvl="0" algn="just"/>
            <a:r>
              <a:rPr lang="sr-Latn-RS" b="1" dirty="0">
                <a:solidFill>
                  <a:schemeClr val="tx2">
                    <a:lumMod val="50000"/>
                  </a:schemeClr>
                </a:solidFill>
                <a:effectLst>
                  <a:outerShdw blurRad="38100" dist="38100" dir="2700000" algn="tl">
                    <a:srgbClr val="000000">
                      <a:alpha val="43137"/>
                    </a:srgbClr>
                  </a:outerShdw>
                </a:effectLst>
              </a:rPr>
              <a:t>4. </a:t>
            </a:r>
            <a:r>
              <a:rPr lang="en-US" b="1" dirty="0" smtClean="0">
                <a:solidFill>
                  <a:schemeClr val="tx2">
                    <a:lumMod val="50000"/>
                  </a:schemeClr>
                </a:solidFill>
                <a:effectLst>
                  <a:outerShdw blurRad="38100" dist="38100" dir="2700000" algn="tl">
                    <a:srgbClr val="000000">
                      <a:alpha val="43137"/>
                    </a:srgbClr>
                  </a:outerShdw>
                </a:effectLst>
              </a:rPr>
              <a:t>Better media visibility  of Women’s Parliamentary Network</a:t>
            </a:r>
            <a:r>
              <a:rPr lang="sr-Latn-RS" b="1" smtClean="0">
                <a:solidFill>
                  <a:schemeClr val="tx2">
                    <a:lumMod val="50000"/>
                  </a:schemeClr>
                </a:solidFill>
                <a:effectLst>
                  <a:outerShdw blurRad="38100" dist="38100" dir="2700000" algn="tl">
                    <a:srgbClr val="000000">
                      <a:alpha val="43137"/>
                    </a:srgbClr>
                  </a:outerShdw>
                </a:effectLst>
              </a:rPr>
              <a:t> in Serbia</a:t>
            </a:r>
            <a:r>
              <a:rPr lang="en-US" b="1" smtClean="0">
                <a:solidFill>
                  <a:schemeClr val="tx2">
                    <a:lumMod val="50000"/>
                  </a:schemeClr>
                </a:solidFill>
                <a:effectLst>
                  <a:outerShdw blurRad="38100" dist="38100" dir="2700000" algn="tl">
                    <a:srgbClr val="000000">
                      <a:alpha val="43137"/>
                    </a:srgbClr>
                  </a:outerShdw>
                </a:effectLst>
              </a:rPr>
              <a:t>.</a:t>
            </a:r>
            <a:endParaRPr lang="sr-Latn-RS"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1274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 y="1143000"/>
            <a:ext cx="8991599" cy="5293757"/>
          </a:xfrm>
          <a:prstGeom prst="rect">
            <a:avLst/>
          </a:prstGeom>
        </p:spPr>
        <p:txBody>
          <a:bodyPr wrap="square">
            <a:spAutoFit/>
          </a:bodyPr>
          <a:lstStyle/>
          <a:p>
            <a:pPr algn="ctr"/>
            <a:r>
              <a:rPr lang="en-US" sz="4400" b="1" dirty="0" smtClean="0">
                <a:solidFill>
                  <a:schemeClr val="tx2">
                    <a:lumMod val="50000"/>
                  </a:schemeClr>
                </a:solidFill>
                <a:effectLst>
                  <a:outerShdw blurRad="38100" dist="38100" dir="2700000" algn="tl">
                    <a:srgbClr val="000000">
                      <a:alpha val="43137"/>
                    </a:srgbClr>
                  </a:outerShdw>
                </a:effectLst>
              </a:rPr>
              <a:t>THANK</a:t>
            </a:r>
            <a:r>
              <a:rPr lang="sr-Latn-RS" sz="4400" b="1" dirty="0" smtClean="0">
                <a:solidFill>
                  <a:schemeClr val="tx2">
                    <a:lumMod val="50000"/>
                  </a:schemeClr>
                </a:solidFill>
                <a:effectLst>
                  <a:outerShdw blurRad="38100" dist="38100" dir="2700000" algn="tl">
                    <a:srgbClr val="000000">
                      <a:alpha val="43137"/>
                    </a:srgbClr>
                  </a:outerShdw>
                </a:effectLst>
              </a:rPr>
              <a:t> YOU</a:t>
            </a:r>
            <a:r>
              <a:rPr lang="en-US" sz="4400" b="1" dirty="0" smtClean="0">
                <a:solidFill>
                  <a:schemeClr val="tx2">
                    <a:lumMod val="50000"/>
                  </a:schemeClr>
                </a:solidFill>
                <a:effectLst>
                  <a:outerShdw blurRad="38100" dist="38100" dir="2700000" algn="tl">
                    <a:srgbClr val="000000">
                      <a:alpha val="43137"/>
                    </a:srgbClr>
                  </a:outerShdw>
                </a:effectLst>
              </a:rPr>
              <a:t> FOR YOUR ATTENTION!</a:t>
            </a:r>
            <a:endParaRPr lang="sr-Latn-RS" sz="4400" b="1" dirty="0" smtClean="0">
              <a:solidFill>
                <a:schemeClr val="tx2">
                  <a:lumMod val="50000"/>
                </a:schemeClr>
              </a:solidFill>
              <a:effectLst>
                <a:outerShdw blurRad="38100" dist="38100" dir="2700000" algn="tl">
                  <a:srgbClr val="000000">
                    <a:alpha val="43137"/>
                  </a:srgbClr>
                </a:outerShdw>
              </a:effectLst>
            </a:endParaRPr>
          </a:p>
          <a:p>
            <a:pPr algn="ctr"/>
            <a:endParaRPr lang="sr-Latn-RS" sz="3600" b="1" dirty="0" smtClean="0">
              <a:solidFill>
                <a:schemeClr val="tx2">
                  <a:lumMod val="50000"/>
                </a:schemeClr>
              </a:solidFill>
              <a:effectLst>
                <a:outerShdw blurRad="38100" dist="38100" dir="2700000" algn="tl">
                  <a:srgbClr val="000000">
                    <a:alpha val="43137"/>
                  </a:srgbClr>
                </a:outerShdw>
              </a:effectLst>
            </a:endParaRPr>
          </a:p>
          <a:p>
            <a:pPr algn="ctr"/>
            <a:endParaRPr lang="sr-Latn-RS" sz="3600" b="1" dirty="0" smtClean="0">
              <a:solidFill>
                <a:schemeClr val="tx2">
                  <a:lumMod val="50000"/>
                </a:schemeClr>
              </a:solidFill>
              <a:effectLst>
                <a:outerShdw blurRad="38100" dist="38100" dir="2700000" algn="tl">
                  <a:srgbClr val="000000">
                    <a:alpha val="43137"/>
                  </a:srgbClr>
                </a:outerShdw>
              </a:effectLst>
            </a:endParaRPr>
          </a:p>
          <a:p>
            <a:pPr algn="ctr"/>
            <a:endParaRPr lang="sr-Latn-RS" sz="3600" b="1" dirty="0" smtClean="0">
              <a:solidFill>
                <a:schemeClr val="tx2">
                  <a:lumMod val="50000"/>
                </a:schemeClr>
              </a:solidFill>
              <a:effectLst>
                <a:outerShdw blurRad="38100" dist="38100" dir="2700000" algn="tl">
                  <a:srgbClr val="000000">
                    <a:alpha val="43137"/>
                  </a:srgbClr>
                </a:outerShdw>
              </a:effectLst>
            </a:endParaRPr>
          </a:p>
          <a:p>
            <a:pPr algn="ctr"/>
            <a:endParaRPr lang="sr-Latn-RS" sz="3600" b="1" dirty="0" smtClean="0">
              <a:solidFill>
                <a:schemeClr val="tx2">
                  <a:lumMod val="50000"/>
                </a:schemeClr>
              </a:solidFill>
              <a:effectLst>
                <a:outerShdw blurRad="38100" dist="38100" dir="2700000" algn="tl">
                  <a:srgbClr val="000000">
                    <a:alpha val="43137"/>
                  </a:srgbClr>
                </a:outerShdw>
              </a:effectLst>
            </a:endParaRPr>
          </a:p>
          <a:p>
            <a:pPr algn="ctr"/>
            <a:endParaRPr lang="en-US" sz="3600" b="1" dirty="0">
              <a:solidFill>
                <a:schemeClr val="tx2">
                  <a:lumMod val="50000"/>
                </a:schemeClr>
              </a:solidFill>
              <a:effectLst>
                <a:outerShdw blurRad="38100" dist="38100" dir="2700000" algn="tl">
                  <a:srgbClr val="000000">
                    <a:alpha val="43137"/>
                  </a:srgbClr>
                </a:outerShdw>
              </a:effectLst>
            </a:endParaRPr>
          </a:p>
          <a:p>
            <a:pPr algn="ctr"/>
            <a:r>
              <a:rPr lang="sr-Latn-RS" sz="3600" b="1" dirty="0" smtClean="0">
                <a:solidFill>
                  <a:schemeClr val="tx2">
                    <a:lumMod val="50000"/>
                  </a:schemeClr>
                </a:solidFill>
                <a:effectLst>
                  <a:outerShdw blurRad="38100" dist="38100" dir="2700000" algn="tl">
                    <a:srgbClr val="000000">
                      <a:alpha val="43137"/>
                    </a:srgbClr>
                  </a:outerShdw>
                </a:effectLst>
              </a:rPr>
              <a:t>Marija Obradovic      </a:t>
            </a:r>
            <a:r>
              <a:rPr lang="en-US" sz="3600" b="1" dirty="0" smtClean="0">
                <a:solidFill>
                  <a:schemeClr val="tx2">
                    <a:lumMod val="50000"/>
                  </a:schemeClr>
                </a:solidFill>
                <a:effectLst>
                  <a:outerShdw blurRad="38100" dist="38100" dir="2700000" algn="tl">
                    <a:srgbClr val="000000">
                      <a:alpha val="43137"/>
                    </a:srgbClr>
                  </a:outerShdw>
                </a:effectLst>
              </a:rPr>
              <a:t>  </a:t>
            </a:r>
            <a:r>
              <a:rPr lang="sr-Latn-RS" sz="3600" b="1" dirty="0" smtClean="0">
                <a:solidFill>
                  <a:schemeClr val="tx2">
                    <a:lumMod val="50000"/>
                  </a:schemeClr>
                </a:solidFill>
                <a:effectLst>
                  <a:outerShdw blurRad="38100" dist="38100" dir="2700000" algn="tl">
                    <a:srgbClr val="000000">
                      <a:alpha val="43137"/>
                    </a:srgbClr>
                  </a:outerShdw>
                </a:effectLst>
              </a:rPr>
              <a:t>         Dubravka Filipovski</a:t>
            </a:r>
          </a:p>
          <a:p>
            <a:pPr algn="ctr"/>
            <a:r>
              <a:rPr lang="en-US" sz="2600" b="1" smtClean="0">
                <a:solidFill>
                  <a:schemeClr val="tx2">
                    <a:lumMod val="50000"/>
                  </a:schemeClr>
                </a:solidFill>
                <a:effectLst>
                  <a:outerShdw blurRad="38100" dist="38100" dir="2700000" algn="tl">
                    <a:srgbClr val="000000">
                      <a:alpha val="43137"/>
                    </a:srgbClr>
                  </a:outerShdw>
                </a:effectLst>
                <a:hlinkClick r:id="rId5"/>
              </a:rPr>
              <a:t>m</a:t>
            </a:r>
            <a:r>
              <a:rPr lang="sr-Latn-RS" sz="2600" b="1" smtClean="0">
                <a:solidFill>
                  <a:schemeClr val="tx2">
                    <a:lumMod val="50000"/>
                  </a:schemeClr>
                </a:solidFill>
                <a:effectLst>
                  <a:outerShdw blurRad="38100" dist="38100" dir="2700000" algn="tl">
                    <a:srgbClr val="000000">
                      <a:alpha val="43137"/>
                    </a:srgbClr>
                  </a:outerShdw>
                </a:effectLst>
                <a:hlinkClick r:id="rId5"/>
              </a:rPr>
              <a:t>arija.obradovic</a:t>
            </a:r>
            <a:r>
              <a:rPr lang="en-US" sz="2600" b="1" dirty="0" smtClean="0">
                <a:solidFill>
                  <a:schemeClr val="tx2">
                    <a:lumMod val="50000"/>
                  </a:schemeClr>
                </a:solidFill>
                <a:effectLst>
                  <a:outerShdw blurRad="38100" dist="38100" dir="2700000" algn="tl">
                    <a:srgbClr val="000000">
                      <a:alpha val="43137"/>
                    </a:srgbClr>
                  </a:outerShdw>
                </a:effectLst>
                <a:hlinkClick r:id="rId5"/>
              </a:rPr>
              <a:t>@parlament.rs</a:t>
            </a:r>
            <a:r>
              <a:rPr lang="en-US" sz="2600" b="1" dirty="0" smtClean="0">
                <a:solidFill>
                  <a:schemeClr val="tx2">
                    <a:lumMod val="50000"/>
                  </a:schemeClr>
                </a:solidFill>
                <a:effectLst>
                  <a:outerShdw blurRad="38100" dist="38100" dir="2700000" algn="tl">
                    <a:srgbClr val="000000">
                      <a:alpha val="43137"/>
                    </a:srgbClr>
                  </a:outerShdw>
                </a:effectLst>
              </a:rPr>
              <a:t>  </a:t>
            </a:r>
            <a:r>
              <a:rPr lang="en-US" sz="2600" b="1" dirty="0" smtClean="0">
                <a:solidFill>
                  <a:schemeClr val="tx2">
                    <a:lumMod val="50000"/>
                  </a:schemeClr>
                </a:solidFill>
                <a:effectLst>
                  <a:outerShdw blurRad="38100" dist="38100" dir="2700000" algn="tl">
                    <a:srgbClr val="000000">
                      <a:alpha val="43137"/>
                    </a:srgbClr>
                  </a:outerShdw>
                </a:effectLst>
                <a:hlinkClick r:id="rId6"/>
              </a:rPr>
              <a:t>dubravkafilipovski@gmail.com</a:t>
            </a:r>
            <a:endParaRPr lang="en-US" sz="2600" b="1" dirty="0" smtClean="0">
              <a:solidFill>
                <a:schemeClr val="tx2">
                  <a:lumMod val="50000"/>
                </a:schemeClr>
              </a:solidFill>
              <a:effectLst>
                <a:outerShdw blurRad="38100" dist="38100" dir="2700000" algn="tl">
                  <a:srgbClr val="000000">
                    <a:alpha val="43137"/>
                  </a:srgbClr>
                </a:outerShdw>
              </a:effectLst>
            </a:endParaRPr>
          </a:p>
          <a:p>
            <a:pPr algn="ctr"/>
            <a:endParaRPr lang="en-US" sz="2600" b="1" dirty="0" smtClean="0">
              <a:solidFill>
                <a:schemeClr val="tx2">
                  <a:lumMod val="50000"/>
                </a:schemeClr>
              </a:solidFill>
              <a:effectLst>
                <a:outerShdw blurRad="38100" dist="38100" dir="2700000" algn="tl">
                  <a:srgbClr val="000000">
                    <a:alpha val="43137"/>
                  </a:srgbClr>
                </a:outerShdw>
              </a:effectLst>
            </a:endParaRPr>
          </a:p>
          <a:p>
            <a:pPr algn="ctr"/>
            <a:r>
              <a:rPr lang="en-US" sz="2600" b="1" dirty="0" smtClean="0">
                <a:solidFill>
                  <a:schemeClr val="tx2">
                    <a:lumMod val="50000"/>
                  </a:schemeClr>
                </a:solidFill>
                <a:effectLst>
                  <a:outerShdw blurRad="38100" dist="38100" dir="2700000" algn="tl">
                    <a:srgbClr val="000000">
                      <a:alpha val="43137"/>
                    </a:srgbClr>
                  </a:outerShdw>
                </a:effectLst>
              </a:rPr>
              <a:t>zpm@parlament.rs</a:t>
            </a:r>
            <a:endParaRPr lang="en-US" sz="2600" b="1" dirty="0">
              <a:solidFill>
                <a:schemeClr val="tx2">
                  <a:lumMod val="50000"/>
                </a:schemeClr>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2011654"/>
            <a:ext cx="1905000" cy="25613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916832"/>
            <a:ext cx="1743075" cy="2655168"/>
          </a:xfrm>
          <a:prstGeom prst="rect">
            <a:avLst/>
          </a:prstGeom>
        </p:spPr>
      </p:pic>
    </p:spTree>
    <p:extLst>
      <p:ext uri="{BB962C8B-B14F-4D97-AF65-F5344CB8AC3E}">
        <p14:creationId xmlns:p14="http://schemas.microsoft.com/office/powerpoint/2010/main" val="30180180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8"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250"/>
                                        <p:tgtEl>
                                          <p:spTgt spid="4"/>
                                        </p:tgtEl>
                                      </p:cBhvr>
                                    </p:animEffect>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7284" y="990600"/>
            <a:ext cx="8686800" cy="4616648"/>
          </a:xfrm>
          <a:prstGeom prst="rect">
            <a:avLst/>
          </a:prstGeom>
        </p:spPr>
        <p:txBody>
          <a:bodyPr wrap="square">
            <a:spAutoFit/>
          </a:bodyPr>
          <a:lstStyle/>
          <a:p>
            <a:pPr lvl="0" fontAlgn="base">
              <a:spcBef>
                <a:spcPct val="0"/>
              </a:spcBef>
              <a:spcAft>
                <a:spcPct val="0"/>
              </a:spcAft>
            </a:pPr>
            <a:r>
              <a:rPr lang="en-US" sz="2400" b="1" i="1" dirty="0">
                <a:solidFill>
                  <a:schemeClr val="tx2">
                    <a:lumMod val="50000"/>
                  </a:schemeClr>
                </a:solidFill>
                <a:effectLst>
                  <a:outerShdw blurRad="38100" dist="38100" dir="2700000" algn="tl">
                    <a:srgbClr val="000000">
                      <a:alpha val="43137"/>
                    </a:srgbClr>
                  </a:outerShdw>
                </a:effectLst>
                <a:cs typeface="Arial" charset="0"/>
              </a:rPr>
              <a:t>KEY PREREQUISITES IN FORMING OF PARLIAMENTARY NETWORK</a:t>
            </a:r>
            <a:r>
              <a:rPr lang="en-US" sz="2400" b="1" dirty="0">
                <a:solidFill>
                  <a:schemeClr val="tx2">
                    <a:lumMod val="50000"/>
                  </a:schemeClr>
                </a:solidFill>
                <a:effectLst>
                  <a:outerShdw blurRad="38100" dist="38100" dir="2700000" algn="tl">
                    <a:srgbClr val="000000">
                      <a:alpha val="43137"/>
                    </a:srgbClr>
                  </a:outerShdw>
                </a:effectLst>
                <a:cs typeface="Arial" charset="0"/>
              </a:rPr>
              <a:t> </a:t>
            </a:r>
          </a:p>
          <a:p>
            <a:pPr lvl="0" fontAlgn="base">
              <a:spcBef>
                <a:spcPct val="0"/>
              </a:spcBef>
              <a:spcAft>
                <a:spcPct val="0"/>
              </a:spcAft>
            </a:pPr>
            <a:endParaRPr lang="en-US" b="1" dirty="0">
              <a:solidFill>
                <a:schemeClr val="tx2">
                  <a:lumMod val="50000"/>
                </a:schemeClr>
              </a:solidFill>
              <a:effectLst>
                <a:outerShdw blurRad="38100" dist="38100" dir="2700000" algn="tl">
                  <a:srgbClr val="000000">
                    <a:alpha val="43137"/>
                  </a:srgbClr>
                </a:outerShdw>
              </a:effectLst>
              <a:cs typeface="Arial" charset="0"/>
            </a:endParaRPr>
          </a:p>
          <a:p>
            <a:pPr lvl="0" fontAlgn="base">
              <a:spcBef>
                <a:spcPct val="0"/>
              </a:spcBef>
              <a:spcAft>
                <a:spcPct val="0"/>
              </a:spcAft>
            </a:pPr>
            <a:endParaRPr lang="en-US" b="1" dirty="0">
              <a:solidFill>
                <a:schemeClr val="tx2">
                  <a:lumMod val="50000"/>
                </a:schemeClr>
              </a:solidFill>
              <a:effectLst>
                <a:outerShdw blurRad="38100" dist="38100" dir="2700000" algn="tl">
                  <a:srgbClr val="000000">
                    <a:alpha val="43137"/>
                  </a:srgbClr>
                </a:outerShdw>
              </a:effectLst>
              <a:cs typeface="Arial" charset="0"/>
            </a:endParaRP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1. Women represent 51,3% of Serbian population</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2. Increasing number of women in Serbian Parliament in period from 1990 (1,6%) till 2012 (33%)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3. National assembly of the Republic of Serbia adopted several very important laws in recent period: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Anti – discrimination law, March 26, 2009</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Law on gender equality, December 11, 2009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t>
            </a:r>
          </a:p>
          <a:p>
            <a:pPr lvl="0" fontAlgn="base">
              <a:spcBef>
                <a:spcPct val="0"/>
              </a:spcBef>
              <a:spcAft>
                <a:spcPct val="0"/>
              </a:spcAft>
            </a:pPr>
            <a:r>
              <a:rPr lang="en-US" b="1" dirty="0">
                <a:solidFill>
                  <a:schemeClr val="tx2">
                    <a:lumMod val="50000"/>
                  </a:schemeClr>
                </a:solidFill>
                <a:effectLst>
                  <a:outerShdw blurRad="38100" dist="38100" dir="2700000" algn="tl">
                    <a:srgbClr val="000000">
                      <a:alpha val="43137"/>
                    </a:srgbClr>
                  </a:outerShdw>
                </a:effectLst>
                <a:cs typeface="Arial" charset="0"/>
              </a:rPr>
              <a:t>- Amendments to the law on election of deputies, May 25, 2011, which implemented the principle that at least 33% of members of parliament must be women</a:t>
            </a:r>
          </a:p>
        </p:txBody>
      </p:sp>
    </p:spTree>
    <p:extLst>
      <p:ext uri="{BB962C8B-B14F-4D97-AF65-F5344CB8AC3E}">
        <p14:creationId xmlns:p14="http://schemas.microsoft.com/office/powerpoint/2010/main" val="14068586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3520" y="990600"/>
            <a:ext cx="8610600" cy="2492990"/>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WHEN WAS THE WOMEN’S PARLIAMENTARY NETWORK ESTABLISHED?</a:t>
            </a:r>
            <a:r>
              <a:rPr lang="en-US" b="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pPr algn="just"/>
            <a:r>
              <a:rPr lang="en-US" b="1" dirty="0">
                <a:solidFill>
                  <a:schemeClr val="tx2">
                    <a:lumMod val="50000"/>
                  </a:schemeClr>
                </a:solidFill>
                <a:effectLst>
                  <a:outerShdw blurRad="38100" dist="38100" dir="2700000" algn="tl">
                    <a:srgbClr val="000000">
                      <a:alpha val="43137"/>
                    </a:srgbClr>
                  </a:outerShdw>
                </a:effectLst>
              </a:rPr>
              <a:t>For the first time in the Serbian parliamentary history, the women’s parliamentary network was formed on February 14, 2013 by the unanimous decision of all women members of the parliament, thus neglecting their party affiliation in order to achieving more important  goals.</a:t>
            </a:r>
            <a:r>
              <a:rPr lang="sr-Latn-CS" b="1" dirty="0">
                <a:solidFill>
                  <a:schemeClr val="tx2">
                    <a:lumMod val="50000"/>
                  </a:schemeClr>
                </a:solidFill>
                <a:effectLst>
                  <a:outerShdw blurRad="38100" dist="38100" dir="2700000" algn="tl">
                    <a:srgbClr val="000000">
                      <a:alpha val="43137"/>
                    </a:srgbClr>
                  </a:outerShdw>
                </a:effectLst>
              </a:rPr>
              <a:t> </a:t>
            </a:r>
            <a:endParaRPr lang="en-US" b="1" dirty="0">
              <a:solidFill>
                <a:schemeClr val="tx2">
                  <a:lumMod val="50000"/>
                </a:schemeClr>
              </a:solidFill>
              <a:effectLst>
                <a:outerShdw blurRad="38100" dist="38100" dir="2700000" algn="tl">
                  <a:srgbClr val="000000">
                    <a:alpha val="43137"/>
                  </a:srgbClr>
                </a:outerShdw>
              </a:effectLst>
            </a:endParaRPr>
          </a:p>
          <a:p>
            <a:endParaRPr lang="en-US"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8296" y="3248536"/>
            <a:ext cx="4121047" cy="2842102"/>
          </a:xfrm>
          <a:prstGeom prst="rect">
            <a:avLst/>
          </a:prstGeom>
          <a:effectLst>
            <a:outerShdw blurRad="76200" dist="76200" dir="10800000" algn="tr" rotWithShape="0">
              <a:prstClr val="black">
                <a:alpha val="40000"/>
              </a:prstClr>
            </a:outerShdw>
          </a:effectLst>
        </p:spPr>
      </p:pic>
    </p:spTree>
    <p:extLst>
      <p:ext uri="{BB962C8B-B14F-4D97-AF65-F5344CB8AC3E}">
        <p14:creationId xmlns:p14="http://schemas.microsoft.com/office/powerpoint/2010/main" val="89458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750"/>
                                        <p:tgtEl>
                                          <p:spTgt spid="9"/>
                                        </p:tgtEl>
                                      </p:cBhvr>
                                    </p:animEffect>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
                                        </p:tgtEl>
                                      </p:cBhvr>
                                    </p:animEffect>
                                    <p:animScale>
                                      <p:cBhvr>
                                        <p:cTn id="2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34966"/>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0600"/>
            <a:ext cx="8534400" cy="3600986"/>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STRUCTURE OF THE WOMEN’S PARLIAMENTARY NETWORK IN SERBIA</a:t>
            </a:r>
            <a:r>
              <a:rPr lang="sr-Latn-CS" b="1" i="1" dirty="0">
                <a:solidFill>
                  <a:schemeClr val="tx2">
                    <a:lumMod val="50000"/>
                  </a:schemeClr>
                </a:solidFill>
                <a:effectLst>
                  <a:outerShdw blurRad="38100" dist="38100" dir="2700000" algn="tl">
                    <a:srgbClr val="000000">
                      <a:alpha val="43137"/>
                    </a:srgbClr>
                  </a:outerShdw>
                </a:effectLst>
              </a:rPr>
              <a:t> </a:t>
            </a:r>
            <a:endParaRPr lang="en-US" b="1" dirty="0">
              <a:solidFill>
                <a:schemeClr val="tx2">
                  <a:lumMod val="50000"/>
                </a:schemeClr>
              </a:solidFill>
              <a:effectLst>
                <a:outerShdw blurRad="38100" dist="38100" dir="2700000" algn="tl">
                  <a:srgbClr val="000000">
                    <a:alpha val="43137"/>
                  </a:srgbClr>
                </a:outerShdw>
              </a:effectLst>
            </a:endParaRPr>
          </a:p>
          <a:p>
            <a:r>
              <a:rPr lang="en-US" b="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pPr algn="just"/>
            <a:r>
              <a:rPr lang="en-US" b="1" dirty="0">
                <a:solidFill>
                  <a:schemeClr val="tx2">
                    <a:lumMod val="50000"/>
                  </a:schemeClr>
                </a:solidFill>
                <a:effectLst>
                  <a:outerShdw blurRad="38100" dist="38100" dir="2700000" algn="tl">
                    <a:srgbClr val="000000">
                      <a:alpha val="43137"/>
                    </a:srgbClr>
                  </a:outerShdw>
                </a:effectLst>
              </a:rPr>
              <a:t>It is organized as informal group represented by the “Collegium” consisting of  12 coordinators (each one of them representing one parliamentary group). “Collegium” is involved in all discussions and in making all decisions as well as in informing other female members of the parliament about them. </a:t>
            </a:r>
          </a:p>
          <a:p>
            <a:endParaRPr lang="en-US" b="1" dirty="0">
              <a:solidFill>
                <a:schemeClr val="tx2">
                  <a:lumMod val="50000"/>
                </a:schemeClr>
              </a:solidFill>
              <a:effectLst>
                <a:outerShdw blurRad="38100" dist="38100" dir="2700000" algn="tl">
                  <a:srgbClr val="000000">
                    <a:alpha val="43137"/>
                  </a:srgbClr>
                </a:outerShdw>
              </a:effectLst>
            </a:endParaRPr>
          </a:p>
          <a:p>
            <a:pPr algn="just"/>
            <a:r>
              <a:rPr lang="en-US" b="1" dirty="0">
                <a:solidFill>
                  <a:schemeClr val="tx2">
                    <a:lumMod val="50000"/>
                  </a:schemeClr>
                </a:solidFill>
                <a:effectLst>
                  <a:outerShdw blurRad="38100" dist="38100" dir="2700000" algn="tl">
                    <a:srgbClr val="000000">
                      <a:alpha val="43137"/>
                    </a:srgbClr>
                  </a:outerShdw>
                </a:effectLst>
              </a:rPr>
              <a:t>“Collegium” is presided by one of the coordinators over the period of three months. The main criteria for choosing the chairman is the size of the parliamentary group.</a:t>
            </a:r>
          </a:p>
          <a:p>
            <a:pPr algn="just"/>
            <a:endParaRPr lang="en-US"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8068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
                                        </p:tgtEl>
                                      </p:cBhvr>
                                    </p:animEffect>
                                    <p:animScale>
                                      <p:cBhvr>
                                        <p:cTn id="19" dur="250" autoRev="1" fill="hold"/>
                                        <p:tgtEl>
                                          <p:spTgt spid="2"/>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0600"/>
            <a:ext cx="8534400" cy="5262979"/>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MAIN GOALS OF THE WOMEN’S PARLIAMENTARY NETWORK IN SERBIA ARE:</a:t>
            </a:r>
            <a:r>
              <a:rPr lang="en-US" b="1" i="1" dirty="0">
                <a:solidFill>
                  <a:schemeClr val="tx2">
                    <a:lumMod val="50000"/>
                  </a:schemeClr>
                </a:solidFill>
                <a:effectLst>
                  <a:outerShdw blurRad="38100" dist="38100" dir="2700000" algn="tl">
                    <a:srgbClr val="000000">
                      <a:alpha val="43137"/>
                    </a:srgbClr>
                  </a:outerShdw>
                </a:effectLst>
              </a:rPr>
              <a:t> </a:t>
            </a:r>
          </a:p>
          <a:p>
            <a:r>
              <a:rPr lang="en-US" b="1" i="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r>
              <a:rPr lang="en-US" b="1" dirty="0">
                <a:solidFill>
                  <a:schemeClr val="tx2">
                    <a:lumMod val="50000"/>
                  </a:schemeClr>
                </a:solidFill>
                <a:effectLst>
                  <a:outerShdw blurRad="38100" dist="38100" dir="2700000" algn="tl">
                    <a:srgbClr val="000000">
                      <a:alpha val="43137"/>
                    </a:srgbClr>
                  </a:outerShdw>
                </a:effectLst>
              </a:rPr>
              <a:t>Adopting new laws and politics as well as supervision of implementation of existing laws, especially in following areas: </a:t>
            </a:r>
          </a:p>
          <a:p>
            <a:endParaRPr lang="en-US" b="1" dirty="0">
              <a:solidFill>
                <a:schemeClr val="tx2">
                  <a:lumMod val="50000"/>
                </a:schemeClr>
              </a:solidFill>
              <a:effectLst>
                <a:outerShdw blurRad="38100" dist="38100" dir="2700000" algn="tl">
                  <a:srgbClr val="000000">
                    <a:alpha val="43137"/>
                  </a:srgbClr>
                </a:outerShdw>
              </a:effectLst>
            </a:endParaRPr>
          </a:p>
          <a:p>
            <a:r>
              <a:rPr lang="sr-Latn-CS" b="1" dirty="0">
                <a:solidFill>
                  <a:schemeClr val="tx2">
                    <a:lumMod val="50000"/>
                  </a:schemeClr>
                </a:solidFill>
                <a:effectLst>
                  <a:outerShdw blurRad="38100" dist="38100" dir="2700000" algn="tl">
                    <a:srgbClr val="000000">
                      <a:alpha val="43137"/>
                    </a:srgbClr>
                  </a:outerShdw>
                </a:effectLst>
              </a:rPr>
              <a:t>-Women’s and family health</a:t>
            </a:r>
            <a:endParaRPr lang="en-US" b="1" dirty="0">
              <a:solidFill>
                <a:schemeClr val="tx2">
                  <a:lumMod val="50000"/>
                </a:schemeClr>
              </a:solidFill>
              <a:effectLst>
                <a:outerShdw blurRad="38100" dist="38100" dir="2700000" algn="tl">
                  <a:srgbClr val="000000">
                    <a:alpha val="43137"/>
                  </a:srgbClr>
                </a:outerShdw>
              </a:effectLst>
            </a:endParaRPr>
          </a:p>
          <a:p>
            <a:r>
              <a:rPr lang="sr-Latn-CS" b="1" dirty="0">
                <a:solidFill>
                  <a:schemeClr val="tx2">
                    <a:lumMod val="50000"/>
                  </a:schemeClr>
                </a:solidFill>
                <a:effectLst>
                  <a:outerShdw blurRad="38100" dist="38100" dir="2700000" algn="tl">
                    <a:srgbClr val="000000">
                      <a:alpha val="43137"/>
                    </a:srgbClr>
                  </a:outerShdw>
                </a:effectLst>
              </a:rPr>
              <a:t>-</a:t>
            </a:r>
            <a:r>
              <a:rPr lang="en-US" b="1" dirty="0">
                <a:solidFill>
                  <a:schemeClr val="tx2">
                    <a:lumMod val="50000"/>
                  </a:schemeClr>
                </a:solidFill>
                <a:effectLst>
                  <a:outerShdw blurRad="38100" dist="38100" dir="2700000" algn="tl">
                    <a:srgbClr val="000000">
                      <a:alpha val="43137"/>
                    </a:srgbClr>
                  </a:outerShdw>
                </a:effectLst>
              </a:rPr>
              <a:t>Suppression of violence against women and children as well as of domestic violence</a:t>
            </a:r>
          </a:p>
          <a:p>
            <a:r>
              <a:rPr lang="sr-Latn-CS" b="1" dirty="0">
                <a:solidFill>
                  <a:schemeClr val="tx2">
                    <a:lumMod val="50000"/>
                  </a:schemeClr>
                </a:solidFill>
                <a:effectLst>
                  <a:outerShdw blurRad="38100" dist="38100" dir="2700000" algn="tl">
                    <a:srgbClr val="000000">
                      <a:alpha val="43137"/>
                    </a:srgbClr>
                  </a:outerShdw>
                </a:effectLst>
              </a:rPr>
              <a:t>-Economic empowerment of women</a:t>
            </a:r>
            <a:endParaRPr lang="en-US" b="1" dirty="0">
              <a:solidFill>
                <a:schemeClr val="tx2">
                  <a:lumMod val="50000"/>
                </a:schemeClr>
              </a:solidFill>
              <a:effectLst>
                <a:outerShdw blurRad="38100" dist="38100" dir="2700000" algn="tl">
                  <a:srgbClr val="000000">
                    <a:alpha val="43137"/>
                  </a:srgbClr>
                </a:outerShdw>
              </a:effectLst>
            </a:endParaRPr>
          </a:p>
          <a:p>
            <a:r>
              <a:rPr lang="sr-Latn-CS" b="1" dirty="0">
                <a:solidFill>
                  <a:schemeClr val="tx2">
                    <a:lumMod val="50000"/>
                  </a:schemeClr>
                </a:solidFill>
                <a:effectLst>
                  <a:outerShdw blurRad="38100" dist="38100" dir="2700000" algn="tl">
                    <a:srgbClr val="000000">
                      <a:alpha val="43137"/>
                    </a:srgbClr>
                  </a:outerShdw>
                </a:effectLst>
              </a:rPr>
              <a:t>-</a:t>
            </a:r>
            <a:r>
              <a:rPr lang="en-US" b="1" dirty="0">
                <a:solidFill>
                  <a:schemeClr val="tx2">
                    <a:lumMod val="50000"/>
                  </a:schemeClr>
                </a:solidFill>
                <a:effectLst>
                  <a:outerShdw blurRad="38100" dist="38100" dir="2700000" algn="tl">
                    <a:srgbClr val="000000">
                      <a:alpha val="43137"/>
                    </a:srgbClr>
                  </a:outerShdw>
                </a:effectLst>
              </a:rPr>
              <a:t>Education of women and promotion of women’s knowledge</a:t>
            </a:r>
            <a:r>
              <a:rPr lang="sr-Latn-CS" b="1" dirty="0">
                <a:solidFill>
                  <a:schemeClr val="tx2">
                    <a:lumMod val="50000"/>
                  </a:schemeClr>
                </a:solidFill>
                <a:effectLst>
                  <a:outerShdw blurRad="38100" dist="38100" dir="2700000" algn="tl">
                    <a:srgbClr val="000000">
                      <a:alpha val="43137"/>
                    </a:srgbClr>
                  </a:outerShdw>
                </a:effectLst>
              </a:rPr>
              <a:t> </a:t>
            </a:r>
            <a:endParaRPr lang="en-US" b="1" dirty="0">
              <a:solidFill>
                <a:schemeClr val="tx2">
                  <a:lumMod val="50000"/>
                </a:schemeClr>
              </a:solidFill>
              <a:effectLst>
                <a:outerShdw blurRad="38100" dist="38100" dir="2700000" algn="tl">
                  <a:srgbClr val="000000">
                    <a:alpha val="43137"/>
                  </a:srgbClr>
                </a:outerShdw>
              </a:effectLst>
            </a:endParaRPr>
          </a:p>
          <a:p>
            <a:r>
              <a:rPr lang="sr-Latn-CS" b="1" dirty="0">
                <a:solidFill>
                  <a:schemeClr val="tx2">
                    <a:lumMod val="50000"/>
                  </a:schemeClr>
                </a:solidFill>
                <a:effectLst>
                  <a:outerShdw blurRad="38100" dist="38100" dir="2700000" algn="tl">
                    <a:srgbClr val="000000">
                      <a:alpha val="43137"/>
                    </a:srgbClr>
                  </a:outerShdw>
                </a:effectLst>
              </a:rPr>
              <a:t> </a:t>
            </a:r>
            <a:endParaRPr lang="en-US" b="1" dirty="0">
              <a:solidFill>
                <a:schemeClr val="tx2">
                  <a:lumMod val="50000"/>
                </a:schemeClr>
              </a:solidFill>
              <a:effectLst>
                <a:outerShdw blurRad="38100" dist="38100" dir="2700000" algn="tl">
                  <a:srgbClr val="000000">
                    <a:alpha val="43137"/>
                  </a:srgbClr>
                </a:outerShdw>
              </a:effectLst>
            </a:endParaRPr>
          </a:p>
          <a:p>
            <a:r>
              <a:rPr lang="sr-Latn-CS" b="1" dirty="0">
                <a:solidFill>
                  <a:schemeClr val="tx2">
                    <a:lumMod val="50000"/>
                  </a:schemeClr>
                </a:solidFill>
                <a:effectLst>
                  <a:outerShdw blurRad="38100" dist="38100" dir="2700000" algn="tl">
                    <a:srgbClr val="000000">
                      <a:alpha val="43137"/>
                    </a:srgbClr>
                  </a:outerShdw>
                </a:effectLst>
              </a:rPr>
              <a:t>Other priorities are:</a:t>
            </a:r>
            <a:r>
              <a:rPr lang="en-US" b="1" dirty="0">
                <a:solidFill>
                  <a:schemeClr val="tx2">
                    <a:lumMod val="50000"/>
                  </a:schemeClr>
                </a:solidFill>
                <a:effectLst>
                  <a:outerShdw blurRad="38100" dist="38100" dir="2700000" algn="tl">
                    <a:srgbClr val="000000">
                      <a:alpha val="43137"/>
                    </a:srgbClr>
                  </a:outerShdw>
                </a:effectLst>
              </a:rPr>
              <a:t> </a:t>
            </a:r>
          </a:p>
          <a:p>
            <a:endParaRPr lang="en-US" b="1" dirty="0">
              <a:solidFill>
                <a:schemeClr val="tx2">
                  <a:lumMod val="50000"/>
                </a:schemeClr>
              </a:solidFill>
              <a:effectLst>
                <a:outerShdw blurRad="38100" dist="38100" dir="2700000" algn="tl">
                  <a:srgbClr val="000000">
                    <a:alpha val="43137"/>
                  </a:srgbClr>
                </a:outerShdw>
              </a:effectLst>
            </a:endParaRPr>
          </a:p>
          <a:p>
            <a:r>
              <a:rPr lang="en-US" b="1" dirty="0">
                <a:solidFill>
                  <a:schemeClr val="tx2">
                    <a:lumMod val="50000"/>
                  </a:schemeClr>
                </a:solidFill>
                <a:effectLst>
                  <a:outerShdw blurRad="38100" dist="38100" dir="2700000" algn="tl">
                    <a:srgbClr val="000000">
                      <a:alpha val="43137"/>
                    </a:srgbClr>
                  </a:outerShdw>
                </a:effectLst>
              </a:rPr>
              <a:t>-encouraging women in Serbia to take more active part in country’s  political and public life</a:t>
            </a:r>
          </a:p>
          <a:p>
            <a:r>
              <a:rPr lang="en-US" b="1" dirty="0">
                <a:solidFill>
                  <a:schemeClr val="tx2">
                    <a:lumMod val="50000"/>
                  </a:schemeClr>
                </a:solidFill>
                <a:effectLst>
                  <a:outerShdw blurRad="38100" dist="38100" dir="2700000" algn="tl">
                    <a:srgbClr val="000000">
                      <a:alpha val="43137"/>
                    </a:srgbClr>
                  </a:outerShdw>
                </a:effectLst>
              </a:rPr>
              <a:t>-raising awareness of women’s solidarity </a:t>
            </a:r>
          </a:p>
          <a:p>
            <a:r>
              <a:rPr lang="en-US" b="1" dirty="0">
                <a:solidFill>
                  <a:schemeClr val="tx2">
                    <a:lumMod val="50000"/>
                  </a:schemeClr>
                </a:solidFill>
                <a:effectLst>
                  <a:outerShdw blurRad="38100" dist="38100" dir="2700000" algn="tl">
                    <a:srgbClr val="000000">
                      <a:alpha val="43137"/>
                    </a:srgbClr>
                  </a:outerShdw>
                </a:effectLst>
              </a:rPr>
              <a:t>-promotion of gender equality </a:t>
            </a:r>
            <a:r>
              <a:rPr lang="en-US" b="1" dirty="0" smtClean="0">
                <a:solidFill>
                  <a:schemeClr val="tx2">
                    <a:lumMod val="50000"/>
                  </a:schemeClr>
                </a:solidFill>
                <a:effectLst>
                  <a:outerShdw blurRad="38100" dist="38100" dir="2700000" algn="tl">
                    <a:srgbClr val="000000">
                      <a:alpha val="43137"/>
                    </a:srgbClr>
                  </a:outerShdw>
                </a:effectLst>
              </a:rPr>
              <a:t>at </a:t>
            </a:r>
            <a:r>
              <a:rPr lang="en-US" b="1" dirty="0">
                <a:solidFill>
                  <a:schemeClr val="tx2">
                    <a:lumMod val="50000"/>
                  </a:schemeClr>
                </a:solidFill>
                <a:effectLst>
                  <a:outerShdw blurRad="38100" dist="38100" dir="2700000" algn="tl">
                    <a:srgbClr val="000000">
                      <a:alpha val="43137"/>
                    </a:srgbClr>
                  </a:outerShdw>
                </a:effectLst>
              </a:rPr>
              <a:t>all levels </a:t>
            </a:r>
          </a:p>
        </p:txBody>
      </p:sp>
    </p:spTree>
    <p:extLst>
      <p:ext uri="{BB962C8B-B14F-4D97-AF65-F5344CB8AC3E}">
        <p14:creationId xmlns:p14="http://schemas.microsoft.com/office/powerpoint/2010/main" val="1023767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
                                        </p:tgtEl>
                                      </p:cBhvr>
                                    </p:animEffect>
                                    <p:animScale>
                                      <p:cBhvr>
                                        <p:cTn id="19" dur="250" autoRev="1" fill="hold"/>
                                        <p:tgtEl>
                                          <p:spTgt spid="2"/>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3520" y="990600"/>
            <a:ext cx="8534400" cy="1569660"/>
          </a:xfrm>
          <a:prstGeom prst="rect">
            <a:avLst/>
          </a:prstGeom>
        </p:spPr>
        <p:txBody>
          <a:bodyPr wrap="square">
            <a:spAutoFit/>
          </a:bodyPr>
          <a:lstStyle/>
          <a:p>
            <a:r>
              <a:rPr lang="en-US" sz="2400" b="1" i="1" dirty="0">
                <a:solidFill>
                  <a:schemeClr val="tx2">
                    <a:lumMod val="50000"/>
                  </a:schemeClr>
                </a:solidFill>
                <a:effectLst>
                  <a:outerShdw blurRad="38100" dist="38100" dir="2700000" algn="tl">
                    <a:srgbClr val="000000">
                      <a:alpha val="43137"/>
                    </a:srgbClr>
                  </a:outerShdw>
                </a:effectLst>
              </a:rPr>
              <a:t>ACTIVITIES OF WOMEN’S PARLIAMENTARY NETWORK IN SERBIA:</a:t>
            </a:r>
            <a:r>
              <a:rPr lang="en-US" b="1" dirty="0">
                <a:solidFill>
                  <a:schemeClr val="tx2">
                    <a:lumMod val="50000"/>
                  </a:schemeClr>
                </a:solidFill>
                <a:effectLst>
                  <a:outerShdw blurRad="38100" dist="38100" dir="2700000" algn="tl">
                    <a:srgbClr val="000000">
                      <a:alpha val="43137"/>
                    </a:srgbClr>
                  </a:outerShdw>
                </a:effectLst>
              </a:rPr>
              <a:t> </a:t>
            </a:r>
            <a:endParaRPr lang="sr-Latn-RS" b="1" dirty="0">
              <a:solidFill>
                <a:schemeClr val="tx2">
                  <a:lumMod val="50000"/>
                </a:schemeClr>
              </a:solidFill>
              <a:effectLst>
                <a:outerShdw blurRad="38100" dist="38100" dir="2700000" algn="tl">
                  <a:srgbClr val="000000">
                    <a:alpha val="43137"/>
                  </a:srgbClr>
                </a:outerShdw>
              </a:effectLst>
            </a:endParaRPr>
          </a:p>
          <a:p>
            <a:endParaRPr lang="sr-Latn-RS" b="1" dirty="0">
              <a:solidFill>
                <a:schemeClr val="tx2">
                  <a:lumMod val="50000"/>
                </a:schemeClr>
              </a:solidFill>
              <a:effectLst>
                <a:outerShdw blurRad="38100" dist="38100" dir="2700000" algn="tl">
                  <a:srgbClr val="000000">
                    <a:alpha val="43137"/>
                  </a:srgbClr>
                </a:outerShdw>
              </a:effectLst>
            </a:endParaRPr>
          </a:p>
          <a:p>
            <a:r>
              <a:rPr lang="sr-Latn-RS" b="1" dirty="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Conference ‘’Position of women in Serbia‘’ </a:t>
            </a:r>
            <a:r>
              <a:rPr lang="sr-Latn-RS" b="1" dirty="0" smtClean="0">
                <a:solidFill>
                  <a:schemeClr val="tx2">
                    <a:lumMod val="50000"/>
                  </a:schemeClr>
                </a:solidFill>
                <a:effectLst>
                  <a:outerShdw blurRad="38100" dist="38100" dir="2700000" algn="tl">
                    <a:srgbClr val="000000">
                      <a:alpha val="43137"/>
                    </a:srgbClr>
                  </a:outerShdw>
                </a:effectLst>
              </a:rPr>
              <a:t>i</a:t>
            </a:r>
            <a:r>
              <a:rPr lang="en-US" b="1" dirty="0" smtClean="0">
                <a:solidFill>
                  <a:schemeClr val="tx2">
                    <a:lumMod val="50000"/>
                  </a:schemeClr>
                </a:solidFill>
                <a:effectLst>
                  <a:outerShdw blurRad="38100" dist="38100" dir="2700000" algn="tl">
                    <a:srgbClr val="000000">
                      <a:alpha val="43137"/>
                    </a:srgbClr>
                  </a:outerShdw>
                </a:effectLst>
              </a:rPr>
              <a:t>n </a:t>
            </a:r>
            <a:r>
              <a:rPr lang="en-US" b="1" dirty="0">
                <a:solidFill>
                  <a:schemeClr val="tx2">
                    <a:lumMod val="50000"/>
                  </a:schemeClr>
                </a:solidFill>
                <a:effectLst>
                  <a:outerShdw blurRad="38100" dist="38100" dir="2700000" algn="tl">
                    <a:srgbClr val="000000">
                      <a:alpha val="43137"/>
                    </a:srgbClr>
                  </a:outerShdw>
                </a:effectLst>
              </a:rPr>
              <a:t>March </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2013 was the very first event where Women’s parliamentary network was represented to the public.</a:t>
            </a:r>
          </a:p>
          <a:p>
            <a:endParaRPr lang="en-US" b="1" dirty="0">
              <a:solidFill>
                <a:schemeClr val="tx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616" y="2524700"/>
            <a:ext cx="3428136" cy="3688140"/>
          </a:xfrm>
          <a:prstGeom prst="rect">
            <a:avLst/>
          </a:prstGeom>
          <a:noFill/>
          <a:ln>
            <a:noFill/>
          </a:ln>
          <a:effectLst>
            <a:outerShdw blurRad="76200" dist="76200" dir="108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290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par>
                                <p:cTn id="23" presetID="9"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dissolve">
                                      <p:cBhvr>
                                        <p:cTn id="25" dur="500"/>
                                        <p:tgtEl>
                                          <p:spTgt spid="2050"/>
                                        </p:tgtEl>
                                      </p:cBhvr>
                                    </p:animEffect>
                                  </p:childTnLst>
                                </p:cTn>
                              </p:par>
                              <p:par>
                                <p:cTn id="26" presetID="26" presetClass="emph" presetSubtype="0" fill="hold" grpId="0" nodeType="withEffect">
                                  <p:stCondLst>
                                    <p:cond delay="0"/>
                                  </p:stCondLst>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0"/>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0600"/>
            <a:ext cx="8610600" cy="1200329"/>
          </a:xfrm>
          <a:prstGeom prst="rect">
            <a:avLst/>
          </a:prstGeom>
        </p:spPr>
        <p:txBody>
          <a:bodyPr wrap="square">
            <a:spAutoFit/>
          </a:bodyPr>
          <a:lstStyle/>
          <a:p>
            <a:pPr lvl="0" algn="just"/>
            <a:r>
              <a:rPr lang="sr-Latn-RS" b="1" dirty="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In April 2013, OESC Mission in Serbia and Belgrade fund for political excellence organized lecture held by Ms. Ana </a:t>
            </a:r>
            <a:r>
              <a:rPr lang="en-US" b="1" dirty="0" err="1">
                <a:solidFill>
                  <a:schemeClr val="tx2">
                    <a:lumMod val="50000"/>
                  </a:schemeClr>
                </a:solidFill>
                <a:effectLst>
                  <a:outerShdw blurRad="38100" dist="38100" dir="2700000" algn="tl">
                    <a:srgbClr val="000000">
                      <a:alpha val="43137"/>
                    </a:srgbClr>
                  </a:outerShdw>
                </a:effectLst>
              </a:rPr>
              <a:t>Snitova</a:t>
            </a:r>
            <a:r>
              <a:rPr lang="en-US" b="1" dirty="0">
                <a:solidFill>
                  <a:schemeClr val="tx2">
                    <a:lumMod val="50000"/>
                  </a:schemeClr>
                </a:solidFill>
                <a:effectLst>
                  <a:outerShdw blurRad="38100" dist="38100" dir="2700000" algn="tl">
                    <a:srgbClr val="000000">
                      <a:alpha val="43137"/>
                    </a:srgbClr>
                  </a:outerShdw>
                </a:effectLst>
              </a:rPr>
              <a:t>, the director of program in gender studies of New school, USA, for members of Women’ s parliamentary network about tactics and strategies used by women’s groups in parliament.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2686273"/>
            <a:ext cx="4902200" cy="3194050"/>
          </a:xfrm>
          <a:prstGeom prst="rect">
            <a:avLst/>
          </a:prstGeom>
          <a:noFill/>
          <a:ln>
            <a:noFill/>
          </a:ln>
          <a:effectLst>
            <a:outerShdw blurRad="76200" dist="76200" dir="108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879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9"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dissolve">
                                      <p:cBhvr>
                                        <p:cTn id="19" dur="500"/>
                                        <p:tgtEl>
                                          <p:spTgt spid="3074"/>
                                        </p:tgtEl>
                                      </p:cBhvr>
                                    </p:animEffect>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
                                        </p:tgtEl>
                                      </p:cBhvr>
                                    </p:animEffect>
                                    <p:animScale>
                                      <p:cBhvr>
                                        <p:cTn id="2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990600"/>
            <a:ext cx="8610600" cy="923330"/>
          </a:xfrm>
          <a:prstGeom prst="rect">
            <a:avLst/>
          </a:prstGeom>
        </p:spPr>
        <p:txBody>
          <a:bodyPr wrap="square">
            <a:spAutoFit/>
          </a:bodyPr>
          <a:lstStyle/>
          <a:p>
            <a:pPr lvl="0" algn="just"/>
            <a:r>
              <a:rPr lang="sr-Latn-RS" b="1" dirty="0" smtClean="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In May 2013, the Women’s parliamentary network’s delegation, consisting of 20 network’s members, visited Finland in order to share experience concerning similar problems that women in both countries have.</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404" y="1971248"/>
            <a:ext cx="6115396" cy="4259690"/>
          </a:xfrm>
          <a:prstGeom prst="rect">
            <a:avLst/>
          </a:prstGeom>
          <a:noFill/>
          <a:ln>
            <a:noFill/>
          </a:ln>
          <a:effectLst>
            <a:outerShdw blurRad="76200" dist="76200" dir="108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8690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9"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dissolve">
                                      <p:cBhvr>
                                        <p:cTn id="19" dur="500"/>
                                        <p:tgtEl>
                                          <p:spTgt spid="4098"/>
                                        </p:tgtEl>
                                      </p:cBhvr>
                                    </p:animEffect>
                                  </p:childTnLst>
                                </p:cTn>
                              </p:par>
                              <p:par>
                                <p:cTn id="20" presetID="26" presetClass="emph" presetSubtype="0" fill="hold" grpId="0" nodeType="with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32" y="-594"/>
            <a:ext cx="9166632" cy="6858594"/>
          </a:xfrm>
          <a:prstGeom prst="rect">
            <a:avLst/>
          </a:prstGeom>
          <a:blipFill>
            <a:blip r:embed="rId3">
              <a:alphaModFix amt="42000"/>
            </a:blip>
            <a:stretch>
              <a:fillRect/>
            </a:stretch>
          </a:blipFill>
          <a:ln>
            <a:noFill/>
          </a:ln>
          <a:effectLst>
            <a:outerShdw sx="1000" sy="1000" algn="ctr" rotWithShape="0">
              <a:schemeClr val="bg2"/>
            </a:outerShdw>
          </a:effectLst>
          <a:extLst/>
        </p:spPr>
      </p:pic>
      <p:sp>
        <p:nvSpPr>
          <p:cNvPr id="2" name="Rectangle 1"/>
          <p:cNvSpPr/>
          <p:nvPr/>
        </p:nvSpPr>
        <p:spPr>
          <a:xfrm>
            <a:off x="-22632" y="6525344"/>
            <a:ext cx="9166632" cy="332656"/>
          </a:xfrm>
          <a:prstGeom prst="rect">
            <a:avLst/>
          </a:prstGeom>
          <a:blipFill dpi="0" rotWithShape="1">
            <a:blip r:embed="rId4">
              <a:alphaModFix amt="44000"/>
            </a:blip>
            <a:srcRect/>
            <a:stretch>
              <a:fillRect/>
            </a:stretch>
          </a:blipFill>
          <a:ln>
            <a:noFill/>
          </a:ln>
          <a:effectLst>
            <a:outerShdw blurRad="1041400" dist="13589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1916832"/>
            <a:ext cx="7315200" cy="769441"/>
          </a:xfrm>
          <a:prstGeom prst="rect">
            <a:avLst/>
          </a:prstGeom>
        </p:spPr>
        <p:txBody>
          <a:bodyPr wrap="square">
            <a:spAutoFit/>
          </a:bodyPr>
          <a:lstStyle/>
          <a:p>
            <a:pPr algn="ctr"/>
            <a:r>
              <a:rPr lang="sr-Latn-CS" sz="4400" b="1"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7" name="Rectangle 6"/>
          <p:cNvSpPr/>
          <p:nvPr/>
        </p:nvSpPr>
        <p:spPr>
          <a:xfrm>
            <a:off x="-22632" y="0"/>
            <a:ext cx="9181832" cy="762000"/>
          </a:xfrm>
          <a:prstGeom prst="rect">
            <a:avLst/>
          </a:prstGeom>
          <a:blipFill dpi="0" rotWithShape="1">
            <a:blip r:embed="rId3">
              <a:alphaModFix amt="57000"/>
            </a:blip>
            <a:srcRect/>
            <a:stretch>
              <a:fillRect/>
            </a:stretch>
          </a:blipFill>
          <a:ln>
            <a:noFill/>
          </a:ln>
          <a:effectLst>
            <a:glow rad="25400">
              <a:schemeClr val="bg1">
                <a:lumMod val="75000"/>
                <a:alpha val="17000"/>
              </a:schemeClr>
            </a:glo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5384" y="1219200"/>
            <a:ext cx="8610600" cy="4524315"/>
          </a:xfrm>
          <a:prstGeom prst="rect">
            <a:avLst/>
          </a:prstGeom>
        </p:spPr>
        <p:txBody>
          <a:bodyPr wrap="square">
            <a:spAutoFit/>
          </a:bodyPr>
          <a:lstStyle/>
          <a:p>
            <a:pPr lvl="0" algn="just"/>
            <a:r>
              <a:rPr lang="sr-Latn-RS" b="1" dirty="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In July 2013, we have organized the lecture within the walls of the Serbian parliament concerning prevention of cervical and breast cancer. During the course of the lecture different legal possibilities were discussed in order to implement mandatory medical examination in Serbia thus improving general health prevention. </a:t>
            </a:r>
            <a:endParaRPr lang="sr-Latn-RS" b="1" dirty="0" smtClean="0">
              <a:solidFill>
                <a:schemeClr val="tx2">
                  <a:lumMod val="50000"/>
                </a:schemeClr>
              </a:solidFill>
              <a:effectLst>
                <a:outerShdw blurRad="38100" dist="38100" dir="2700000" algn="tl">
                  <a:srgbClr val="000000">
                    <a:alpha val="43137"/>
                  </a:srgbClr>
                </a:outerShdw>
              </a:effectLst>
            </a:endParaRPr>
          </a:p>
          <a:p>
            <a:pPr lvl="0" algn="just"/>
            <a:endParaRPr lang="sr-Latn-RS" b="1" dirty="0" smtClean="0">
              <a:solidFill>
                <a:schemeClr val="tx2">
                  <a:lumMod val="50000"/>
                </a:schemeClr>
              </a:solidFill>
              <a:effectLst>
                <a:outerShdw blurRad="38100" dist="38100" dir="2700000" algn="tl">
                  <a:srgbClr val="000000">
                    <a:alpha val="43137"/>
                  </a:srgbClr>
                </a:outerShdw>
              </a:effectLst>
            </a:endParaRPr>
          </a:p>
          <a:p>
            <a:pPr lvl="0" algn="just"/>
            <a:endParaRPr lang="sr-Latn-RS" b="1" dirty="0">
              <a:solidFill>
                <a:schemeClr val="tx2">
                  <a:lumMod val="50000"/>
                </a:schemeClr>
              </a:solidFill>
              <a:effectLst>
                <a:outerShdw blurRad="38100" dist="38100" dir="2700000" algn="tl">
                  <a:srgbClr val="000000">
                    <a:alpha val="43137"/>
                  </a:srgbClr>
                </a:outerShdw>
              </a:effectLst>
            </a:endParaRPr>
          </a:p>
          <a:p>
            <a:pPr lvl="0" algn="just"/>
            <a:r>
              <a:rPr lang="sr-Latn-RS" b="1" dirty="0" smtClean="0">
                <a:solidFill>
                  <a:schemeClr val="tx2">
                    <a:lumMod val="50000"/>
                  </a:schemeClr>
                </a:solidFill>
                <a:effectLst>
                  <a:outerShdw blurRad="38100" dist="38100" dir="2700000" algn="tl">
                    <a:srgbClr val="000000">
                      <a:alpha val="43137"/>
                    </a:srgbClr>
                  </a:outerShdw>
                </a:effectLst>
              </a:rPr>
              <a:t>● </a:t>
            </a:r>
            <a:r>
              <a:rPr lang="en-US" b="1" dirty="0" smtClean="0">
                <a:solidFill>
                  <a:schemeClr val="tx2">
                    <a:lumMod val="50000"/>
                  </a:schemeClr>
                </a:solidFill>
                <a:effectLst>
                  <a:outerShdw blurRad="38100" dist="38100" dir="2700000" algn="tl">
                    <a:srgbClr val="000000">
                      <a:alpha val="43137"/>
                    </a:srgbClr>
                  </a:outerShdw>
                </a:effectLst>
              </a:rPr>
              <a:t>Women’s </a:t>
            </a:r>
            <a:r>
              <a:rPr lang="en-US" b="1" dirty="0">
                <a:solidFill>
                  <a:schemeClr val="tx2">
                    <a:lumMod val="50000"/>
                  </a:schemeClr>
                </a:solidFill>
                <a:effectLst>
                  <a:outerShdw blurRad="38100" dist="38100" dir="2700000" algn="tl">
                    <a:srgbClr val="000000">
                      <a:alpha val="43137"/>
                    </a:srgbClr>
                  </a:outerShdw>
                </a:effectLst>
              </a:rPr>
              <a:t>parliamentary network, striving to economically empower women, established regular contacts with various  entrepreneur associations as well as with organizations dealing with problems of female employment and entrepreneurship in Serbia. </a:t>
            </a:r>
          </a:p>
          <a:p>
            <a:pPr lvl="0"/>
            <a:endParaRPr lang="en-US" b="1" dirty="0">
              <a:solidFill>
                <a:schemeClr val="tx2">
                  <a:lumMod val="50000"/>
                </a:schemeClr>
              </a:solidFill>
              <a:effectLst>
                <a:outerShdw blurRad="38100" dist="38100" dir="2700000" algn="tl">
                  <a:srgbClr val="000000">
                    <a:alpha val="43137"/>
                  </a:srgbClr>
                </a:outerShdw>
              </a:effectLst>
            </a:endParaRPr>
          </a:p>
          <a:p>
            <a:pPr lvl="0"/>
            <a:endParaRPr lang="en-US" b="1" dirty="0">
              <a:solidFill>
                <a:schemeClr val="tx2">
                  <a:lumMod val="50000"/>
                </a:schemeClr>
              </a:solidFill>
              <a:effectLst>
                <a:outerShdw blurRad="38100" dist="38100" dir="2700000" algn="tl">
                  <a:srgbClr val="000000">
                    <a:alpha val="43137"/>
                  </a:srgbClr>
                </a:outerShdw>
              </a:effectLst>
            </a:endParaRPr>
          </a:p>
          <a:p>
            <a:pPr lvl="0" algn="just"/>
            <a:r>
              <a:rPr lang="sr-Latn-RS" b="1" dirty="0">
                <a:solidFill>
                  <a:schemeClr val="tx2">
                    <a:lumMod val="50000"/>
                  </a:schemeClr>
                </a:solidFill>
                <a:effectLst>
                  <a:outerShdw blurRad="38100" dist="38100" dir="2700000" algn="tl">
                    <a:srgbClr val="000000">
                      <a:alpha val="43137"/>
                    </a:srgbClr>
                  </a:outerShdw>
                </a:effectLst>
              </a:rPr>
              <a:t>●</a:t>
            </a:r>
            <a:r>
              <a:rPr lang="en-US" b="1" dirty="0" smtClean="0">
                <a:solidFill>
                  <a:schemeClr val="tx2">
                    <a:lumMod val="50000"/>
                  </a:schemeClr>
                </a:solidFill>
                <a:effectLst>
                  <a:outerShdw blurRad="38100" dist="38100" dir="2700000" algn="tl">
                    <a:srgbClr val="000000">
                      <a:alpha val="43137"/>
                    </a:srgbClr>
                  </a:outerShdw>
                </a:effectLst>
              </a:rPr>
              <a:t> </a:t>
            </a:r>
            <a:r>
              <a:rPr lang="en-US" b="1" dirty="0">
                <a:solidFill>
                  <a:schemeClr val="tx2">
                    <a:lumMod val="50000"/>
                  </a:schemeClr>
                </a:solidFill>
                <a:effectLst>
                  <a:outerShdw blurRad="38100" dist="38100" dir="2700000" algn="tl">
                    <a:srgbClr val="000000">
                      <a:alpha val="43137"/>
                    </a:srgbClr>
                  </a:outerShdw>
                </a:effectLst>
              </a:rPr>
              <a:t>Members of Women’s parliamentary network took active part in conference on implementation of Resolution 1325 of UN Security Council in order to fully supporting parliamentary supervision of the implementation of the national action plan.</a:t>
            </a:r>
          </a:p>
          <a:p>
            <a:pPr lvl="0" algn="just"/>
            <a:endParaRPr lang="en-US"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598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nodePh="1">
                                  <p:stCondLst>
                                    <p:cond delay="0"/>
                                  </p:stCondLst>
                                  <p:endCondLst>
                                    <p:cond evt="begin" delay="0">
                                      <p:tn val="8"/>
                                    </p:cond>
                                  </p:endCondLst>
                                  <p:childTnLst>
                                    <p:animEffect transition="out" filter="fade">
                                      <p:cBhvr>
                                        <p:cTn id="9" dur="500" tmFilter="0, 0; .2, .5; .8, .5; 1, 0"/>
                                        <p:tgtEl>
                                          <p:spTgt spid="11">
                                            <p:txEl>
                                              <p:pRg st="0" end="0"/>
                                            </p:txEl>
                                          </p:spTgt>
                                        </p:tgtEl>
                                      </p:cBhvr>
                                    </p:animEffect>
                                    <p:animScale>
                                      <p:cBhvr>
                                        <p:cTn id="10" dur="250" autoRev="1" fill="hold"/>
                                        <p:tgtEl>
                                          <p:spTgt spid="11">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p:bldP spid="3"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411</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Poslanici NS</dc:creator>
  <cp:lastModifiedBy>Sonja Lokar</cp:lastModifiedBy>
  <cp:revision>112</cp:revision>
  <dcterms:created xsi:type="dcterms:W3CDTF">2014-06-04T06:41:48Z</dcterms:created>
  <dcterms:modified xsi:type="dcterms:W3CDTF">2014-10-18T18:28:30Z</dcterms:modified>
</cp:coreProperties>
</file>